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</p:sldMasterIdLst>
  <p:notesMasterIdLst>
    <p:notesMasterId r:id="rId32"/>
  </p:notesMasterIdLst>
  <p:handoutMasterIdLst>
    <p:handoutMasterId r:id="rId33"/>
  </p:handoutMasterIdLst>
  <p:sldIdLst>
    <p:sldId id="256" r:id="rId14"/>
    <p:sldId id="422" r:id="rId15"/>
    <p:sldId id="423" r:id="rId16"/>
    <p:sldId id="424" r:id="rId17"/>
    <p:sldId id="425" r:id="rId18"/>
    <p:sldId id="392" r:id="rId19"/>
    <p:sldId id="426" r:id="rId20"/>
    <p:sldId id="427" r:id="rId21"/>
    <p:sldId id="428" r:id="rId22"/>
    <p:sldId id="429" r:id="rId23"/>
    <p:sldId id="430" r:id="rId24"/>
    <p:sldId id="421" r:id="rId25"/>
    <p:sldId id="431" r:id="rId26"/>
    <p:sldId id="432" r:id="rId27"/>
    <p:sldId id="418" r:id="rId28"/>
    <p:sldId id="433" r:id="rId29"/>
    <p:sldId id="434" r:id="rId30"/>
    <p:sldId id="262" r:id="rId31"/>
  </p:sldIdLst>
  <p:sldSz cx="12192000" cy="6858000"/>
  <p:notesSz cx="6735763" cy="98663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29" autoAdjust="0"/>
  </p:normalViewPr>
  <p:slideViewPr>
    <p:cSldViewPr snapToGrid="0">
      <p:cViewPr varScale="1">
        <p:scale>
          <a:sx n="111" d="100"/>
          <a:sy n="111" d="100"/>
        </p:scale>
        <p:origin x="-564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92607-FB2D-4396-87D0-2B3D181B0EF7}" type="datetimeFigureOut">
              <a:rPr lang="es-ES" smtClean="0"/>
              <a:t>01/07/2021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A4D98-8D5D-40DA-B6DF-402FD92E89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4184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iburuaren leku-mar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aren leku-mark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ECFDD-F414-45D0-B2EA-8A52F45F6672}" type="datetimeFigureOut">
              <a:rPr lang="es-ES" smtClean="0"/>
              <a:pPr/>
              <a:t>01/07/2021</a:t>
            </a:fld>
            <a:endParaRPr lang="es-ES"/>
          </a:p>
        </p:txBody>
      </p:sp>
      <p:sp>
        <p:nvSpPr>
          <p:cNvPr id="4" name="Diapositibaren irudiaren leku-mark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Oharren leku-marka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6CD38-767D-4822-B486-EA1CC06897E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01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u-ES"/>
              <a:t>Egin klik elementu nagusiaren azpititulu-estiloa editatzeko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51FB-2F6A-49D2-BD46-C5E0B71FF955}" type="datetime1">
              <a:rPr lang="es-ES" smtClean="0"/>
              <a:t>01/07/2021</a:t>
            </a:fld>
            <a:endParaRPr lang="es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721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ulua eta testu bertik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9E4F-7316-4B70-AC84-7D6A9DB31EE9}" type="datetime1">
              <a:rPr lang="es-ES" smtClean="0"/>
              <a:t>01/07/2021</a:t>
            </a:fld>
            <a:endParaRPr lang="es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70157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u-ES"/>
              <a:t>Egin klik elementu nagusiaren azpititulu-estiloa editatzeko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96F6-FCF0-4369-9A63-220683C95B3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2558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ua eta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CC7A-9610-44B1-93B8-68C96269169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474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talaren goibur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F153E-C053-4705-A851-693890B66B2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819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i edu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F31F-4E89-47B1-8F9E-4B6BC8B8EE7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8771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nparazi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6" name="Edukiaren leku-mark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7" name="Dataren leku-mark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6A6D-9B16-4C9A-A97F-644BBDB9BA8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rri-oinaren leku-mark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positibaren zenbakiaren leku-mark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317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ulua bakar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Dataren leku-mark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2DA6-62F1-47CB-868E-91481A79C0B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115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uts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ren leku-mark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F29A-F42F-484B-A4EF-CCFF2345927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rri-oinaren leku-mark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508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pigrafedun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97A1-CD8A-4B31-803E-DAB9D4BDF56C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038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pigrafedun ir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Irudiaren leku-mar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0BA4-CDB2-4A1E-9DF0-E4C40F4B78A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02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ulua eta testu bertik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7EC1-1D4D-4907-BDD9-93A441161EDC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6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ulu bertikala eta test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 bertikala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9C7D-614A-48E6-8E1C-CF74FAB14AB4}" type="datetime1">
              <a:rPr lang="es-ES" smtClean="0"/>
              <a:t>01/07/2021</a:t>
            </a:fld>
            <a:endParaRPr lang="es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101882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ulu bertikala eta test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 bertikala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AFC9-D5BF-4CBF-BDC6-E33DC7E02FC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116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u-ES"/>
              <a:t>Egin klik elementu nagusiaren azpititulu-estiloa editatzeko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96F6-FCF0-4369-9A63-220683C95B3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548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ua eta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CC7A-9610-44B1-93B8-68C96269169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2231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talaren goibur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F153E-C053-4705-A851-693890B66B2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1788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i edu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F31F-4E89-47B1-8F9E-4B6BC8B8EE7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0979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nparazi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6" name="Edukiaren leku-mark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7" name="Dataren leku-mark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6A6D-9B16-4C9A-A97F-644BBDB9BA8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rri-oinaren leku-mark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positibaren zenbakiaren leku-mark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529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ulua bakar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Dataren leku-mark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2DA6-62F1-47CB-868E-91481A79C0B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1115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uts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ren leku-mark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F29A-F42F-484B-A4EF-CCFF2345927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rri-oinaren leku-mark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831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pigrafedun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97A1-CD8A-4B31-803E-DAB9D4BDF56C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452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pigrafedun ir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Irudiaren leku-mar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0BA4-CDB2-4A1E-9DF0-E4C40F4B78A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53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u-ES"/>
              <a:t>Egin klik elementu nagusiaren azpititulu-estiloa editatzeko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83A4-2163-4DEF-BF67-923C6D00850D}" type="datetime1">
              <a:rPr lang="es-ES" smtClean="0"/>
              <a:t>01/07/2021</a:t>
            </a:fld>
            <a:endParaRPr lang="es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52898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ulua eta testu bertik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7EC1-1D4D-4907-BDD9-93A441161EDC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3524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ulu bertikala eta test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 bertikala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AFC9-D5BF-4CBF-BDC6-E33DC7E02FC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378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u-ES"/>
              <a:t>Egin klik elementu nagusiaren azpititulu-estiloa editatzeko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96F6-FCF0-4369-9A63-220683C95B3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12029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ua eta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CC7A-9610-44B1-93B8-68C96269169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2324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talaren goibur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F153E-C053-4705-A851-693890B66B2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621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i edu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F31F-4E89-47B1-8F9E-4B6BC8B8EE7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577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nparazi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6" name="Edukiaren leku-mark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7" name="Dataren leku-mark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6A6D-9B16-4C9A-A97F-644BBDB9BA8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rri-oinaren leku-mark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positibaren zenbakiaren leku-mark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05427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ulua bakar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Dataren leku-mark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2DA6-62F1-47CB-868E-91481A79C0B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5201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uts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ren leku-mark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F29A-F42F-484B-A4EF-CCFF2345927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rri-oinaren leku-mark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2768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pigrafedun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97A1-CD8A-4B31-803E-DAB9D4BDF56C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2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ua eta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42CC-14B8-41DC-AC03-A7E90E3C309C}" type="datetime1">
              <a:rPr lang="es-ES" smtClean="0"/>
              <a:t>01/07/2021</a:t>
            </a:fld>
            <a:endParaRPr lang="es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07796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pigrafedun ir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Irudiaren leku-mar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0BA4-CDB2-4A1E-9DF0-E4C40F4B78A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8607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ulua eta testu bertik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7EC1-1D4D-4907-BDD9-93A441161EDC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1656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ulu bertikala eta test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 bertikala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AFC9-D5BF-4CBF-BDC6-E33DC7E02FC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6249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u-ES"/>
              <a:t>Egin klik elementu nagusiaren azpititulu-estiloa editatzeko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96F6-FCF0-4369-9A63-220683C95B3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8668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ua eta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CC7A-9610-44B1-93B8-68C96269169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21741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talaren goibur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F153E-C053-4705-A851-693890B66B2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934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i edu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F31F-4E89-47B1-8F9E-4B6BC8B8EE7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74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nparazi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6" name="Edukiaren leku-mark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7" name="Dataren leku-mark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6A6D-9B16-4C9A-A97F-644BBDB9BA8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rri-oinaren leku-mark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positibaren zenbakiaren leku-mark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30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ulua bakar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Dataren leku-mark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2DA6-62F1-47CB-868E-91481A79C0B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7406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uts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ren leku-mark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F29A-F42F-484B-A4EF-CCFF2345927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rri-oinaren leku-mark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450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talaren goibur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6702-C257-4806-A608-651B3895B5DC}" type="datetime1">
              <a:rPr lang="es-ES" smtClean="0"/>
              <a:t>01/07/2021</a:t>
            </a:fld>
            <a:endParaRPr lang="es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43608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pigrafedun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97A1-CD8A-4B31-803E-DAB9D4BDF56C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7318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pigrafedun ir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Irudiaren leku-mar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0BA4-CDB2-4A1E-9DF0-E4C40F4B78A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576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ulua eta testu bertik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7EC1-1D4D-4907-BDD9-93A441161EDC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4186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ulu bertikala eta test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 bertikala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AFC9-D5BF-4CBF-BDC6-E33DC7E02FC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16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i edu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71B4-E553-4A5F-B96B-3955D889CADD}" type="datetime1">
              <a:rPr lang="es-ES" smtClean="0"/>
              <a:t>01/07/2021</a:t>
            </a:fld>
            <a:endParaRPr lang="es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056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nparazi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6" name="Edukiaren leku-mark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7" name="Dataren leku-mark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42A2-B7B5-49B0-99D0-D03C838EA714}" type="datetime1">
              <a:rPr lang="es-ES" smtClean="0"/>
              <a:t>01/07/2021</a:t>
            </a:fld>
            <a:endParaRPr lang="es-ES"/>
          </a:p>
        </p:txBody>
      </p:sp>
      <p:sp>
        <p:nvSpPr>
          <p:cNvPr id="8" name="Orri-oinaren leku-mark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Diapositibaren zenbakiaren leku-mark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718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ulua bakar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Dataren leku-mark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DE6F-B1F5-421B-BD15-F4D94824A758}" type="datetime1">
              <a:rPr lang="es-ES" smtClean="0"/>
              <a:t>01/07/2021</a:t>
            </a:fld>
            <a:endParaRPr lang="es-ES"/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7023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uts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ren leku-mark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C310-334E-4170-AA8D-903DDABEBCA1}" type="datetime1">
              <a:rPr lang="es-ES" smtClean="0"/>
              <a:t>01/07/2021</a:t>
            </a:fld>
            <a:endParaRPr lang="es-ES"/>
          </a:p>
        </p:txBody>
      </p:sp>
      <p:sp>
        <p:nvSpPr>
          <p:cNvPr id="3" name="Orri-oinaren leku-mark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5134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pigrafedun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1D3F-6B07-4503-A025-617FDE5EC1FB}" type="datetime1">
              <a:rPr lang="es-ES" smtClean="0"/>
              <a:t>01/07/2021</a:t>
            </a:fld>
            <a:endParaRPr lang="es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12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ua eta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CDB0-57DD-4562-BCCD-5348E0C89276}" type="datetime1">
              <a:rPr lang="es-ES" smtClean="0"/>
              <a:t>01/07/2021</a:t>
            </a:fld>
            <a:endParaRPr lang="es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0216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pigrafedun ir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Irudiaren leku-mar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904F-D9E8-4980-A888-A4F3A4847778}" type="datetime1">
              <a:rPr lang="es-ES" smtClean="0"/>
              <a:t>01/07/2021</a:t>
            </a:fld>
            <a:endParaRPr lang="es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411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ulua eta testu bertik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C719-A84F-41EC-8DB2-12D5DF6BBFE4}" type="datetime1">
              <a:rPr lang="es-ES" smtClean="0"/>
              <a:t>01/07/2021</a:t>
            </a:fld>
            <a:endParaRPr lang="es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9619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ulu bertikala eta test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 bertikala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77AF-DDF5-4C17-90AF-63835C2FC001}" type="datetime1">
              <a:rPr lang="es-ES" smtClean="0"/>
              <a:t>01/07/2021</a:t>
            </a:fld>
            <a:endParaRPr lang="es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741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u-ES"/>
              <a:t>Egin klik elementu nagusiaren azpititulu-estiloa editatzeko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51FB-2F6A-49D2-BD46-C5E0B71FF95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52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ua eta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CDB0-57DD-4562-BCCD-5348E0C8927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55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talaren goibur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31D7-3A5D-4836-BF84-0FB316025FBB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27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i edu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5A40-617C-48B2-BC95-AB5771D973B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92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nparazi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6" name="Edukiaren leku-mark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7" name="Dataren leku-mark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3C43-53FC-4525-A777-FFD7B3979A9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rri-oinaren leku-mark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positibaren zenbakiaren leku-mark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17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ulua bakar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Dataren leku-mark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0B34-5E85-41E1-9B91-5F26DCA41C9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5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uts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ren leku-mark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A725-46AC-41AB-AFF6-DE1FDF55734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rri-oinaren leku-mark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78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talaren goibur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31D7-3A5D-4836-BF84-0FB316025FBB}" type="datetime1">
              <a:rPr lang="es-ES" smtClean="0"/>
              <a:t>01/07/2021</a:t>
            </a:fld>
            <a:endParaRPr lang="es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425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pigrafedun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BECA-80EE-40A3-B0BD-6E70764D3C7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34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pigrafedun ir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Irudiaren leku-mar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B74C8-110E-4FE1-A41A-566253BB488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18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ulua eta testu bertik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9E4F-7316-4B70-AC84-7D6A9DB31EE9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32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ulu bertikala eta test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 bertikala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9C7D-614A-48E6-8E1C-CF74FAB14AB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15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u-ES" smtClean="0"/>
              <a:t>Egin klik elementu nagusiaren azpititulu-estiloa editatzeko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51FB-2F6A-49D2-BD46-C5E0B71FF95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323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ua eta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CDB0-57DD-4562-BCCD-5348E0C8927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857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talaren goibur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31D7-3A5D-4836-BF84-0FB316025FBB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521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i edu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5A40-617C-48B2-BC95-AB5771D973B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645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nparazi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6" name="Edukiaren leku-mark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7" name="Dataren leku-mark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3C43-53FC-4525-A777-FFD7B3979A9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rri-oinaren leku-mark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positibaren zenbakiaren leku-mark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36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ulua bakar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Dataren leku-mark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0B34-5E85-41E1-9B91-5F26DCA41C9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1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i edu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5A40-617C-48B2-BC95-AB5771D973BA}" type="datetime1">
              <a:rPr lang="es-ES" smtClean="0"/>
              <a:t>01/07/2021</a:t>
            </a:fld>
            <a:endParaRPr lang="es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1056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uts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ren leku-mark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A725-46AC-41AB-AFF6-DE1FDF55734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rri-oinaren leku-mark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722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pigrafedun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BECA-80EE-40A3-B0BD-6E70764D3C7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58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pigrafedun ir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Irudiaren leku-mar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B74C8-110E-4FE1-A41A-566253BB488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142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ulua eta testu bertik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9E4F-7316-4B70-AC84-7D6A9DB31EE9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81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ulu bertikala eta test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 bertikala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9C7D-614A-48E6-8E1C-CF74FAB14AB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922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u-ES"/>
              <a:t>Egin klik elementu nagusiaren azpititulu-estiloa editatzeko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51FB-2F6A-49D2-BD46-C5E0B71FF95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959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ua eta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CDB0-57DD-4562-BCCD-5348E0C8927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376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talaren goibur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31D7-3A5D-4836-BF84-0FB316025FBB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306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i edu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5A40-617C-48B2-BC95-AB5771D973B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512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nparazi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6" name="Edukiaren leku-mark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7" name="Dataren leku-mark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3C43-53FC-4525-A777-FFD7B3979A9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rri-oinaren leku-mark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positibaren zenbakiaren leku-mark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5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nparazi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6" name="Edukiaren leku-mark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7" name="Dataren leku-mark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3C43-53FC-4525-A777-FFD7B3979A9E}" type="datetime1">
              <a:rPr lang="es-ES" smtClean="0"/>
              <a:t>01/07/2021</a:t>
            </a:fld>
            <a:endParaRPr lang="es-ES"/>
          </a:p>
        </p:txBody>
      </p:sp>
      <p:sp>
        <p:nvSpPr>
          <p:cNvPr id="8" name="Orri-oinaren leku-mark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Diapositibaren zenbakiaren leku-mark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86620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ulua bakar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Dataren leku-mark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0B34-5E85-41E1-9B91-5F26DCA41C9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069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uts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ren leku-mark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A725-46AC-41AB-AFF6-DE1FDF55734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rri-oinaren leku-mark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791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pigrafedun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BECA-80EE-40A3-B0BD-6E70764D3C7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397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pigrafedun ir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Irudiaren leku-mar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B74C8-110E-4FE1-A41A-566253BB488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737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ulua eta testu bertik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9E4F-7316-4B70-AC84-7D6A9DB31EE9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24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ulu bertikala eta test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 bertikala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9C7D-614A-48E6-8E1C-CF74FAB14AB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10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u-ES"/>
              <a:t>Egin klik elementu nagusiaren azpititulu-estiloa editatzeko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51FB-2F6A-49D2-BD46-C5E0B71FF95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134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ua eta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CDB0-57DD-4562-BCCD-5348E0C8927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335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talaren goibur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31D7-3A5D-4836-BF84-0FB316025FBB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979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i edu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5A40-617C-48B2-BC95-AB5771D973B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58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ulua bakar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Dataren leku-mark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0B34-5E85-41E1-9B91-5F26DCA41C9D}" type="datetime1">
              <a:rPr lang="es-ES" smtClean="0"/>
              <a:t>01/07/2021</a:t>
            </a:fld>
            <a:endParaRPr lang="es-ES"/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58022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nparazi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6" name="Edukiaren leku-mark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7" name="Dataren leku-mark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3C43-53FC-4525-A777-FFD7B3979A9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rri-oinaren leku-mark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positibaren zenbakiaren leku-mark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980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ulua bakar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Dataren leku-mark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0B34-5E85-41E1-9B91-5F26DCA41C9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72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uts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ren leku-mark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A725-46AC-41AB-AFF6-DE1FDF55734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rri-oinaren leku-mark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12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pigrafedun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BECA-80EE-40A3-B0BD-6E70764D3C7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682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pigrafedun ir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Irudiaren leku-mar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B74C8-110E-4FE1-A41A-566253BB488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329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ulua eta testu bertik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9E4F-7316-4B70-AC84-7D6A9DB31EE9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713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ulu bertikala eta test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 bertikala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9C7D-614A-48E6-8E1C-CF74FAB14AB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795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u-ES"/>
              <a:t>Egin klik elementu nagusiaren azpititulu-estiloa editatzeko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51FB-2F6A-49D2-BD46-C5E0B71FF95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289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ua eta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CDB0-57DD-4562-BCCD-5348E0C8927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253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talaren goibur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31D7-3A5D-4836-BF84-0FB316025FBB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7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uts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ren leku-mark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A725-46AC-41AB-AFF6-DE1FDF557341}" type="datetime1">
              <a:rPr lang="es-ES" smtClean="0"/>
              <a:t>01/07/2021</a:t>
            </a:fld>
            <a:endParaRPr lang="es-ES"/>
          </a:p>
        </p:txBody>
      </p:sp>
      <p:sp>
        <p:nvSpPr>
          <p:cNvPr id="3" name="Orri-oinaren leku-mark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7907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i edu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5A40-617C-48B2-BC95-AB5771D973B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657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nparazi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6" name="Edukiaren leku-mark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7" name="Dataren leku-mark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3C43-53FC-4525-A777-FFD7B3979A9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rri-oinaren leku-mark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positibaren zenbakiaren leku-mark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966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ulua bakar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Dataren leku-mark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0B34-5E85-41E1-9B91-5F26DCA41C9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285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uts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ren leku-mark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A725-46AC-41AB-AFF6-DE1FDF55734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rri-oinaren leku-mark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592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pigrafedun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BECA-80EE-40A3-B0BD-6E70764D3C7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821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pigrafedun ir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Irudiaren leku-mar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B74C8-110E-4FE1-A41A-566253BB488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355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ulua eta testu bertik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9E4F-7316-4B70-AC84-7D6A9DB31EE9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618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ulu bertikala eta test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 bertikala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9C7D-614A-48E6-8E1C-CF74FAB14AB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428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u-ES"/>
              <a:t>Egin klik elementu nagusiaren azpititulu-estiloa editatzeko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51FB-2F6A-49D2-BD46-C5E0B71FF95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479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ua eta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CDB0-57DD-4562-BCCD-5348E0C8927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8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pigrafedun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BECA-80EE-40A3-B0BD-6E70764D3C7F}" type="datetime1">
              <a:rPr lang="es-ES" smtClean="0"/>
              <a:t>01/07/2021</a:t>
            </a:fld>
            <a:endParaRPr lang="es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9237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talaren goibur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31D7-3A5D-4836-BF84-0FB316025FBB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369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i edu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5A40-617C-48B2-BC95-AB5771D973B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210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nparazi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6" name="Edukiaren leku-mark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7" name="Dataren leku-mark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3C43-53FC-4525-A777-FFD7B3979A9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rri-oinaren leku-mark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positibaren zenbakiaren leku-mark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03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ulua bakar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Dataren leku-mark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0B34-5E85-41E1-9B91-5F26DCA41C9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303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uts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ren leku-mark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A725-46AC-41AB-AFF6-DE1FDF55734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rri-oinaren leku-mark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0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pigrafedun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BECA-80EE-40A3-B0BD-6E70764D3C7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610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pigrafedun ir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Irudiaren leku-mar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B74C8-110E-4FE1-A41A-566253BB488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532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ulua eta testu bertik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9E4F-7316-4B70-AC84-7D6A9DB31EE9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583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ulu bertikala eta test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 bertikala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9C7D-614A-48E6-8E1C-CF74FAB14AB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434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u-ES" smtClean="0"/>
              <a:t>Egin klik elementu nagusiaren azpititulu-estiloa editatzeko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51FB-2F6A-49D2-BD46-C5E0B71FF95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pigrafedun ir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Irudiaren leku-mar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B74C8-110E-4FE1-A41A-566253BB4885}" type="datetime1">
              <a:rPr lang="es-ES" smtClean="0"/>
              <a:t>01/07/2021</a:t>
            </a:fld>
            <a:endParaRPr lang="es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91219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ua eta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CDB0-57DD-4562-BCCD-5348E0C8927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069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talaren goibur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31D7-3A5D-4836-BF84-0FB316025FBB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844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i edu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5A40-617C-48B2-BC95-AB5771D973B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330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nparazi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6" name="Edukiaren leku-mark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7" name="Dataren leku-mark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3C43-53FC-4525-A777-FFD7B3979A9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rri-oinaren leku-mark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positibaren zenbakiaren leku-mark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373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ulua bakar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Dataren leku-mark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0B34-5E85-41E1-9B91-5F26DCA41C9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416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uts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ren leku-mark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A725-46AC-41AB-AFF6-DE1FDF55734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rri-oinaren leku-mark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3369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pigrafedun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BECA-80EE-40A3-B0BD-6E70764D3C7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746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pigrafedun ir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Irudiaren leku-mar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B74C8-110E-4FE1-A41A-566253BB488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18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ulua eta testu bertik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9E4F-7316-4B70-AC84-7D6A9DB31EE9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964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ulu bertikala eta test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 bertikala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9C7D-614A-48E6-8E1C-CF74FAB14AB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6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zenaren leku-mark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D2186-563E-434B-AA5D-F5B18D7B517A}" type="datetime1">
              <a:rPr lang="es-ES" smtClean="0"/>
              <a:t>01/07/2021</a:t>
            </a:fld>
            <a:endParaRPr lang="es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2DC3-1C3E-4CA7-9EFA-6869C67E13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28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zenaren leku-mark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3312-461E-49B5-8BF1-FBFC984D2E8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7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zenaren leku-mark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3312-461E-49B5-8BF1-FBFC984D2E8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06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zenaren leku-mark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3312-461E-49B5-8BF1-FBFC984D2E8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9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zenaren leku-mark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3312-461E-49B5-8BF1-FBFC984D2E8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2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zenaren leku-mark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938F2-267E-44F6-B349-C1838422253C}" type="datetime1">
              <a:rPr lang="es-ES" smtClean="0"/>
              <a:t>01/07/2021</a:t>
            </a:fld>
            <a:endParaRPr lang="es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2DC3-1C3E-4CA7-9EFA-6869C67E13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905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zenaren leku-mark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D2186-563E-434B-AA5D-F5B18D7B517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1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zenaren leku-mark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D2186-563E-434B-AA5D-F5B18D7B517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92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zenaren leku-mark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D2186-563E-434B-AA5D-F5B18D7B517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2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zenaren leku-mark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D2186-563E-434B-AA5D-F5B18D7B517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zenaren leku-mark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D2186-563E-434B-AA5D-F5B18D7B517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5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zenaren leku-mark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u-ES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D2186-563E-434B-AA5D-F5B18D7B517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9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zenaren leku-mark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D2186-563E-434B-AA5D-F5B18D7B517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2DC3-1C3E-4CA7-9EFA-6869C67E13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5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icketbai@gipuzkoa.eu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stuKoadroa 3"/>
          <p:cNvSpPr txBox="1"/>
          <p:nvPr/>
        </p:nvSpPr>
        <p:spPr>
          <a:xfrm>
            <a:off x="491612" y="4302203"/>
            <a:ext cx="8225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u-E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GIPUZKOAKO FORU </a:t>
            </a:r>
            <a:r>
              <a:rPr lang="eu-E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OGASUNA</a:t>
            </a:r>
            <a:endParaRPr lang="eu-E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stuKoadroa 4"/>
          <p:cNvSpPr txBox="1"/>
          <p:nvPr/>
        </p:nvSpPr>
        <p:spPr>
          <a:xfrm>
            <a:off x="491612" y="4837813"/>
            <a:ext cx="536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TicketBai-ren</a:t>
            </a:r>
            <a:r>
              <a:rPr lang="eu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aurkezpena</a:t>
            </a:r>
            <a:endParaRPr lang="eu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9DB02DC3-1C3E-4CA7-9EFA-6869C67E13C1}" type="slidenum"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s-E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9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stuKoadroa 2"/>
          <p:cNvSpPr txBox="1"/>
          <p:nvPr/>
        </p:nvSpPr>
        <p:spPr>
          <a:xfrm>
            <a:off x="5880067" y="403204"/>
            <a:ext cx="537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u-ES" b="1" dirty="0">
                <a:solidFill>
                  <a:prstClr val="black"/>
                </a:solidFill>
                <a:cs typeface="Poppins" panose="00000500000000000000" pitchFamily="2" charset="0"/>
              </a:rPr>
              <a:t>NOLA FUNTZIONATZEN DU? </a:t>
            </a:r>
          </a:p>
        </p:txBody>
      </p:sp>
      <p:sp>
        <p:nvSpPr>
          <p:cNvPr id="4" name="TestuKoadroa 3"/>
          <p:cNvSpPr txBox="1"/>
          <p:nvPr/>
        </p:nvSpPr>
        <p:spPr>
          <a:xfrm>
            <a:off x="587375" y="1665288"/>
            <a:ext cx="7563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200" b="1">
                <a:solidFill>
                  <a:prstClr val="black"/>
                </a:solidFill>
                <a:cs typeface="Arial" panose="020B0604020202020204" pitchFamily="34" charset="0"/>
              </a:rPr>
              <a:t>     02 |  FAKTURA BAI</a:t>
            </a:r>
          </a:p>
        </p:txBody>
      </p:sp>
      <p:sp>
        <p:nvSpPr>
          <p:cNvPr id="5" name="TestuKoadroa 4"/>
          <p:cNvSpPr txBox="1"/>
          <p:nvPr/>
        </p:nvSpPr>
        <p:spPr>
          <a:xfrm>
            <a:off x="11258312" y="403204"/>
            <a:ext cx="609600" cy="630942"/>
          </a:xfrm>
          <a:prstGeom prst="rect">
            <a:avLst/>
          </a:prstGeom>
          <a:solidFill>
            <a:srgbClr val="0047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u-ES" sz="3400" b="1">
                <a:solidFill>
                  <a:prstClr val="white"/>
                </a:solidFill>
                <a:cs typeface="Poppins" panose="00000500000000000000" pitchFamily="2" charset="0"/>
              </a:rPr>
              <a:t>2</a:t>
            </a:r>
          </a:p>
        </p:txBody>
      </p:sp>
      <p:sp>
        <p:nvSpPr>
          <p:cNvPr id="9" name="TestuKoadroa 8"/>
          <p:cNvSpPr txBox="1"/>
          <p:nvPr/>
        </p:nvSpPr>
        <p:spPr>
          <a:xfrm>
            <a:off x="604185" y="2034869"/>
            <a:ext cx="10944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u-ES" sz="1400">
                <a:solidFill>
                  <a:prstClr val="black"/>
                </a:solidFill>
                <a:latin typeface="Poppins" panose="00000500000000000000"/>
              </a:rPr>
              <a:t/>
            </a:r>
            <a:br>
              <a:rPr lang="eu-ES" sz="1400">
                <a:solidFill>
                  <a:prstClr val="black"/>
                </a:solidFill>
                <a:latin typeface="Poppins" panose="00000500000000000000"/>
              </a:rPr>
            </a:br>
            <a:endParaRPr lang="eu-ES" sz="1400">
              <a:solidFill>
                <a:prstClr val="black"/>
              </a:solidFill>
              <a:latin typeface="Poppins" panose="0000050000000000000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645160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9DB02DC3-1C3E-4CA7-9EFA-6869C67E13C1}" type="slidenum">
              <a:rPr lang="es-ES" sz="16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10</a:t>
            </a:fld>
            <a:endParaRPr lang="es-ES" sz="160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10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411" y="2296479"/>
            <a:ext cx="9285566" cy="412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0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stuKoadroa 2"/>
          <p:cNvSpPr txBox="1"/>
          <p:nvPr/>
        </p:nvSpPr>
        <p:spPr>
          <a:xfrm>
            <a:off x="5880067" y="403204"/>
            <a:ext cx="537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u-ES" b="1" dirty="0">
                <a:solidFill>
                  <a:prstClr val="black"/>
                </a:solidFill>
                <a:cs typeface="Poppins" panose="00000500000000000000" pitchFamily="2" charset="0"/>
              </a:rPr>
              <a:t>NOLA FUNTZIONATZEN DU? </a:t>
            </a:r>
          </a:p>
        </p:txBody>
      </p:sp>
      <p:sp>
        <p:nvSpPr>
          <p:cNvPr id="4" name="TestuKoadroa 3"/>
          <p:cNvSpPr txBox="1"/>
          <p:nvPr/>
        </p:nvSpPr>
        <p:spPr>
          <a:xfrm>
            <a:off x="604185" y="1665288"/>
            <a:ext cx="7563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02 | </a:t>
            </a:r>
            <a:r>
              <a:rPr lang="eu-ES" sz="2200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TicketBAI</a:t>
            </a:r>
            <a:r>
              <a:rPr lang="eu-E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sistemako izapide elektronikoak</a:t>
            </a:r>
          </a:p>
        </p:txBody>
      </p:sp>
      <p:sp>
        <p:nvSpPr>
          <p:cNvPr id="5" name="TestuKoadroa 4"/>
          <p:cNvSpPr txBox="1"/>
          <p:nvPr/>
        </p:nvSpPr>
        <p:spPr>
          <a:xfrm>
            <a:off x="11258312" y="403204"/>
            <a:ext cx="609600" cy="630942"/>
          </a:xfrm>
          <a:prstGeom prst="rect">
            <a:avLst/>
          </a:prstGeom>
          <a:solidFill>
            <a:srgbClr val="0047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u-ES" sz="3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2</a:t>
            </a:r>
            <a:endParaRPr lang="es-ES" sz="3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9" name="TestuKoadroa 8"/>
          <p:cNvSpPr txBox="1"/>
          <p:nvPr/>
        </p:nvSpPr>
        <p:spPr>
          <a:xfrm>
            <a:off x="604185" y="2034869"/>
            <a:ext cx="10944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s-ES" sz="1400" dirty="0" smtClean="0">
                <a:solidFill>
                  <a:prstClr val="black"/>
                </a:solidFill>
                <a:latin typeface="Poppins" panose="00000500000000000000"/>
              </a:rPr>
              <a:t/>
            </a:r>
            <a:br>
              <a:rPr lang="es-ES" sz="1400" dirty="0" smtClean="0">
                <a:solidFill>
                  <a:prstClr val="black"/>
                </a:solidFill>
                <a:latin typeface="Poppins" panose="00000500000000000000"/>
              </a:rPr>
            </a:br>
            <a:endParaRPr lang="es-ES" sz="1400" dirty="0" smtClean="0">
              <a:solidFill>
                <a:prstClr val="black"/>
              </a:solidFill>
              <a:latin typeface="Poppins" panose="0000050000000000000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84729" y="2383989"/>
            <a:ext cx="106970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u-ES" altLang="es-ES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TicketBAI</a:t>
            </a:r>
            <a:r>
              <a:rPr lang="eu-ES" altLang="es-ES" b="1" dirty="0" smtClean="0">
                <a:solidFill>
                  <a:prstClr val="black"/>
                </a:solidFill>
                <a:cs typeface="Arial" panose="020B0604020202020204" pitchFamily="34" charset="0"/>
              </a:rPr>
              <a:t> obligazioaren </a:t>
            </a:r>
            <a:r>
              <a:rPr lang="eu-ES" altLang="es-ES" dirty="0" smtClean="0">
                <a:solidFill>
                  <a:prstClr val="black"/>
                </a:solidFill>
                <a:cs typeface="Arial" panose="020B0604020202020204" pitchFamily="34" charset="0"/>
              </a:rPr>
              <a:t>mendeko zergadunek obligazio horren ondoriozko izapide eta komunikazioak </a:t>
            </a:r>
            <a:r>
              <a:rPr lang="eu-ES" altLang="es-ES" b="1" dirty="0" smtClean="0">
                <a:solidFill>
                  <a:prstClr val="black"/>
                </a:solidFill>
                <a:cs typeface="Arial" panose="020B0604020202020204" pitchFamily="34" charset="0"/>
              </a:rPr>
              <a:t>bitarteko elektronikoen bidez </a:t>
            </a:r>
            <a:r>
              <a:rPr lang="eu-ES" altLang="es-ES" dirty="0" smtClean="0">
                <a:solidFill>
                  <a:prstClr val="black"/>
                </a:solidFill>
                <a:cs typeface="Arial" panose="020B0604020202020204" pitchFamily="34" charset="0"/>
              </a:rPr>
              <a:t>egin beharko dituzte. Era berean, bide elektronikoetatik </a:t>
            </a:r>
            <a:r>
              <a:rPr lang="eu-ES" altLang="es-ES" b="1" dirty="0" smtClean="0">
                <a:solidFill>
                  <a:prstClr val="black"/>
                </a:solidFill>
                <a:cs typeface="Arial" panose="020B0604020202020204" pitchFamily="34" charset="0"/>
              </a:rPr>
              <a:t>jasoko dituzte </a:t>
            </a:r>
            <a:r>
              <a:rPr lang="eu-ES" altLang="es-ES" dirty="0" smtClean="0">
                <a:solidFill>
                  <a:prstClr val="black"/>
                </a:solidFill>
                <a:cs typeface="Arial" panose="020B0604020202020204" pitchFamily="34" charset="0"/>
              </a:rPr>
              <a:t>Foru Ogasunak </a:t>
            </a:r>
            <a:r>
              <a:rPr lang="eu-ES" altLang="es-E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TicketBAI</a:t>
            </a:r>
            <a:r>
              <a:rPr lang="eu-ES" altLang="es-ES" dirty="0" smtClean="0">
                <a:solidFill>
                  <a:prstClr val="black"/>
                </a:solidFill>
                <a:cs typeface="Arial" panose="020B0604020202020204" pitchFamily="34" charset="0"/>
              </a:rPr>
              <a:t> obligazioa betetzeari buruz egindako mezu eta jakinarazpen guztiak (521/2020 </a:t>
            </a:r>
            <a:r>
              <a:rPr lang="eu-ES" altLang="es-E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F.A.aren</a:t>
            </a:r>
            <a:r>
              <a:rPr lang="eu-ES" altLang="es-ES" dirty="0" smtClean="0">
                <a:solidFill>
                  <a:prstClr val="black"/>
                </a:solidFill>
                <a:cs typeface="Arial" panose="020B0604020202020204" pitchFamily="34" charset="0"/>
              </a:rPr>
              <a:t> xedapen gehigarri bakarra).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u-ES" altLang="es-ES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u-ES" altLang="es-ES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u-ES" altLang="es-ES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u-ES" b="1" dirty="0" smtClean="0">
                <a:solidFill>
                  <a:prstClr val="black"/>
                </a:solidFill>
              </a:rPr>
              <a:t>		</a:t>
            </a:r>
            <a:r>
              <a:rPr lang="eu-ES" b="1" dirty="0" err="1" smtClean="0">
                <a:solidFill>
                  <a:prstClr val="black"/>
                </a:solidFill>
              </a:rPr>
              <a:t>BakQ</a:t>
            </a:r>
            <a:r>
              <a:rPr lang="eu-ES" b="1" dirty="0" smtClean="0">
                <a:solidFill>
                  <a:prstClr val="black"/>
                </a:solidFill>
              </a:rPr>
              <a:t>, identifikazio elektronikoaren "giltza nagusia" herritarrentzat</a:t>
            </a:r>
            <a:endParaRPr lang="eu-ES" altLang="es-ES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u-ES" altLang="es-ES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u-ES" altLang="es-ES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u-ES" altLang="es-ES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u-ES" altLang="es-ES" dirty="0" smtClean="0">
                <a:solidFill>
                  <a:prstClr val="black"/>
                </a:solidFill>
                <a:cs typeface="Arial" panose="020B0604020202020204" pitchFamily="34" charset="0"/>
              </a:rPr>
              <a:t>https://www.izenpe.eus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u-ES" altLang="es-E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641350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9DB02DC3-1C3E-4CA7-9EFA-6869C67E13C1}" type="slidenum">
              <a:rPr lang="es-ES" sz="16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11</a:t>
            </a:fld>
            <a:endParaRPr lang="es-ES" sz="160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66" y="4230648"/>
            <a:ext cx="857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5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stuKoadroa 2"/>
          <p:cNvSpPr txBox="1"/>
          <p:nvPr/>
        </p:nvSpPr>
        <p:spPr>
          <a:xfrm>
            <a:off x="5880067" y="403204"/>
            <a:ext cx="537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u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KASU BEREZIAK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stuKoadroa 3"/>
          <p:cNvSpPr txBox="1"/>
          <p:nvPr/>
        </p:nvSpPr>
        <p:spPr>
          <a:xfrm>
            <a:off x="587375" y="1291364"/>
            <a:ext cx="7563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u-E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03 | </a:t>
            </a:r>
            <a:r>
              <a:rPr lang="eu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Deuseztapenak eta zuzenketak</a:t>
            </a:r>
            <a:r>
              <a:rPr kumimoji="0" lang="eu-E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  <a:endParaRPr kumimoji="0" lang="eu-ES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estuKoadroa 4"/>
          <p:cNvSpPr txBox="1"/>
          <p:nvPr/>
        </p:nvSpPr>
        <p:spPr>
          <a:xfrm>
            <a:off x="11258312" y="403204"/>
            <a:ext cx="609600" cy="630942"/>
          </a:xfrm>
          <a:prstGeom prst="rect">
            <a:avLst/>
          </a:prstGeom>
          <a:solidFill>
            <a:srgbClr val="00478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u-E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3</a:t>
            </a:r>
            <a:endParaRPr kumimoji="0" lang="es-ES" sz="3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9" name="TestuKoadroa 8"/>
          <p:cNvSpPr txBox="1"/>
          <p:nvPr/>
        </p:nvSpPr>
        <p:spPr>
          <a:xfrm>
            <a:off x="618699" y="1727200"/>
            <a:ext cx="109444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u-E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u-E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u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TicketBAIk</a:t>
            </a:r>
            <a:r>
              <a:rPr lang="eu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ez ditu fakturazio arauak aldatzen</a:t>
            </a:r>
            <a:r>
              <a:rPr lang="eu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faktura egiteko epea, fakturen gutxieneko edukia, “20. artikulua: barne eragiketen salbuespena” legenda...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u-E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u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Faktura deuseztatzea.</a:t>
            </a:r>
            <a:r>
              <a:rPr lang="eu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Faktura deuseztatu daiteke, eragiketa gauzatu gabe gelditu denean, adibidez.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u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u-E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Poppin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u-E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oppin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02DC3-1C3E-4CA7-9EFA-6869C67E13C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3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236"/>
    </mc:Choice>
    <mc:Fallback xmlns="">
      <p:transition spd="slow" advTm="12223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stuKoadroa 2"/>
          <p:cNvSpPr txBox="1"/>
          <p:nvPr/>
        </p:nvSpPr>
        <p:spPr>
          <a:xfrm>
            <a:off x="5880067" y="403204"/>
            <a:ext cx="537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u-ES" b="1" dirty="0">
                <a:latin typeface="Arial" panose="020B0604020202020204" pitchFamily="34" charset="0"/>
                <a:cs typeface="Arial" panose="020B0604020202020204" pitchFamily="34" charset="0"/>
              </a:rPr>
              <a:t>KASU BEREZIAK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stuKoadroa 3"/>
          <p:cNvSpPr txBox="1"/>
          <p:nvPr/>
        </p:nvSpPr>
        <p:spPr>
          <a:xfrm>
            <a:off x="587374" y="1320800"/>
            <a:ext cx="98367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eu-ES" sz="2200" b="1" dirty="0" smtClean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u-ES" sz="2200" b="1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</a:t>
            </a:r>
            <a:r>
              <a:rPr lang="eu-ES" sz="22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u-E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Bidalketa kasu bereziak edo gorabeherak</a:t>
            </a:r>
          </a:p>
        </p:txBody>
      </p:sp>
      <p:sp>
        <p:nvSpPr>
          <p:cNvPr id="5" name="TestuKoadroa 4"/>
          <p:cNvSpPr txBox="1"/>
          <p:nvPr/>
        </p:nvSpPr>
        <p:spPr>
          <a:xfrm>
            <a:off x="11258312" y="403204"/>
            <a:ext cx="609600" cy="630942"/>
          </a:xfrm>
          <a:prstGeom prst="rect">
            <a:avLst/>
          </a:prstGeom>
          <a:solidFill>
            <a:srgbClr val="0047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u-ES" sz="3400" b="1" dirty="0" smtClean="0">
                <a:solidFill>
                  <a:prstClr val="whit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  <a:endParaRPr lang="eu-ES" sz="3400" b="1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Diapositibaren zenbakiaren leku-marka 5"/>
          <p:cNvSpPr>
            <a:spLocks noGrp="1"/>
          </p:cNvSpPr>
          <p:nvPr>
            <p:ph type="sldNum" sz="quarter" idx="12"/>
          </p:nvPr>
        </p:nvSpPr>
        <p:spPr>
          <a:xfrm>
            <a:off x="9124712" y="6395678"/>
            <a:ext cx="2743200" cy="360000"/>
          </a:xfrm>
        </p:spPr>
        <p:txBody>
          <a:bodyPr/>
          <a:lstStyle/>
          <a:p>
            <a:r>
              <a:rPr lang="eu-ES" dirty="0" smtClean="0">
                <a:solidFill>
                  <a:prstClr val="white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13</a:t>
            </a:r>
            <a:endParaRPr lang="eu-ES" dirty="0">
              <a:solidFill>
                <a:prstClr val="white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sp>
        <p:nvSpPr>
          <p:cNvPr id="9" name="TestuKoadroa 8"/>
          <p:cNvSpPr txBox="1"/>
          <p:nvPr/>
        </p:nvSpPr>
        <p:spPr>
          <a:xfrm>
            <a:off x="587375" y="1727201"/>
            <a:ext cx="1094441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ES" sz="1600" dirty="0">
              <a:solidFill>
                <a:prstClr val="black"/>
              </a:solidFill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u-E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dago estaldura iraunkor finkorik edo mugikorrik. </a:t>
            </a:r>
            <a:r>
              <a:rPr lang="eu-E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Bidalketa geroratua, aurretik </a:t>
            </a:r>
            <a:r>
              <a:rPr lang="eu-ES" sz="2000" dirty="0">
                <a:latin typeface="Arial" panose="020B0604020202020204" pitchFamily="34" charset="0"/>
                <a:cs typeface="Arial" panose="020B0604020202020204" pitchFamily="34" charset="0"/>
              </a:rPr>
              <a:t>eskatutako</a:t>
            </a:r>
            <a:r>
              <a:rPr lang="eu-E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Estrategia Teknologikoko Zuzendariordetzaren baimenarekin. Forma eta epeak foru aginduz ezarrita daude. </a:t>
            </a:r>
            <a:endParaRPr lang="es-E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2"/>
            <a:endParaRPr lang="es-ES" sz="1600" dirty="0">
              <a:solidFill>
                <a:prstClr val="black"/>
              </a:solidFill>
              <a:latin typeface="Poppins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u-E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Estaldura etetean, </a:t>
            </a:r>
            <a:r>
              <a:rPr lang="eu-E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softwareak ondoz ondo metatu eta bidaliko du.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u-ES" sz="1600" dirty="0">
              <a:solidFill>
                <a:prstClr val="black"/>
              </a:solidFill>
              <a:latin typeface="Poppins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u-E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Fitxategia egitea eragozpen duten inguruabarrak</a:t>
            </a:r>
            <a:r>
              <a:rPr lang="eu-ES" sz="1600" b="1" dirty="0" smtClean="0">
                <a:solidFill>
                  <a:srgbClr val="0070C0"/>
                </a:solidFill>
                <a:latin typeface="Poppins"/>
              </a:rPr>
              <a:t> </a:t>
            </a:r>
            <a:r>
              <a:rPr lang="eu-E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(argindarra joatea, gailua suntsitzea</a:t>
            </a:r>
            <a:r>
              <a:rPr lang="eu-E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u-E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-342900">
              <a:buFont typeface="Arial" pitchFamily="34" charset="0"/>
              <a:buChar char="•"/>
            </a:pPr>
            <a:r>
              <a:rPr lang="eu-E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Gorabehera jakinarazi</a:t>
            </a: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ticketbai@gipuzkoa.eus</a:t>
            </a:r>
            <a:r>
              <a:rPr lang="es-E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u-E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Paperean </a:t>
            </a:r>
            <a:r>
              <a:rPr lang="eu-E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egin  (elektronikoa ere bai). Berariazko seriea. </a:t>
            </a:r>
            <a:r>
              <a:rPr lang="eu-E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“17. artikuluaren arabera egindako faktura”.</a:t>
            </a:r>
            <a:endParaRPr lang="eu-E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-342900">
              <a:buFont typeface="Arial" pitchFamily="34" charset="0"/>
              <a:buChar char="•"/>
            </a:pPr>
            <a:r>
              <a:rPr lang="eu-E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Egoera bere onera itzultzean, datuak sartu eta Ogasunera bidali. </a:t>
            </a:r>
          </a:p>
          <a:p>
            <a:pPr marL="0" lvl="1"/>
            <a:endParaRPr lang="es-ES" sz="1600" dirty="0">
              <a:solidFill>
                <a:srgbClr val="FF0000"/>
              </a:solidFill>
              <a:latin typeface="Poppins"/>
            </a:endParaRPr>
          </a:p>
          <a:p>
            <a:pPr marL="0" lvl="1"/>
            <a:endParaRPr lang="es-ES" sz="1600" dirty="0">
              <a:solidFill>
                <a:prstClr val="black"/>
              </a:solidFill>
              <a:latin typeface="Poppin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s-ES" sz="1600" dirty="0">
              <a:solidFill>
                <a:prstClr val="black"/>
              </a:solidFill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4177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stuKoadroa 2"/>
          <p:cNvSpPr txBox="1"/>
          <p:nvPr/>
        </p:nvSpPr>
        <p:spPr>
          <a:xfrm>
            <a:off x="5725683" y="153824"/>
            <a:ext cx="5532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u-ES" b="1" dirty="0">
              <a:solidFill>
                <a:srgbClr val="00478A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r"/>
            <a:r>
              <a:rPr lang="eu-E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EGUTEGIAK</a:t>
            </a:r>
          </a:p>
        </p:txBody>
      </p:sp>
      <p:sp>
        <p:nvSpPr>
          <p:cNvPr id="4" name="TestuKoadroa 3"/>
          <p:cNvSpPr txBox="1"/>
          <p:nvPr/>
        </p:nvSpPr>
        <p:spPr>
          <a:xfrm>
            <a:off x="587375" y="1665288"/>
            <a:ext cx="7563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04|</a:t>
            </a:r>
            <a:r>
              <a:rPr lang="eu-E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u-E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EGUTEGIAK</a:t>
            </a:r>
          </a:p>
        </p:txBody>
      </p:sp>
      <p:sp>
        <p:nvSpPr>
          <p:cNvPr id="5" name="TestuKoadroa 4"/>
          <p:cNvSpPr txBox="1"/>
          <p:nvPr/>
        </p:nvSpPr>
        <p:spPr>
          <a:xfrm>
            <a:off x="11258312" y="403204"/>
            <a:ext cx="609600" cy="630942"/>
          </a:xfrm>
          <a:prstGeom prst="rect">
            <a:avLst/>
          </a:prstGeom>
          <a:solidFill>
            <a:srgbClr val="0047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u-ES" sz="3400" b="1" dirty="0" smtClean="0">
                <a:solidFill>
                  <a:prstClr val="whit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</a:t>
            </a:r>
            <a:endParaRPr lang="eu-ES" sz="3400" b="1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Diapositibaren zenbakiaren leku-marka 5"/>
          <p:cNvSpPr>
            <a:spLocks noGrp="1"/>
          </p:cNvSpPr>
          <p:nvPr>
            <p:ph type="sldNum" sz="quarter" idx="12"/>
          </p:nvPr>
        </p:nvSpPr>
        <p:spPr>
          <a:xfrm>
            <a:off x="9124712" y="6395678"/>
            <a:ext cx="2743200" cy="360000"/>
          </a:xfrm>
        </p:spPr>
        <p:txBody>
          <a:bodyPr/>
          <a:lstStyle/>
          <a:p>
            <a:r>
              <a:rPr lang="eu-ES" dirty="0" smtClean="0">
                <a:solidFill>
                  <a:prstClr val="white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14</a:t>
            </a:r>
            <a:endParaRPr lang="eu-ES" dirty="0">
              <a:solidFill>
                <a:prstClr val="white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sp>
        <p:nvSpPr>
          <p:cNvPr id="9" name="TestuKoadroa 8"/>
          <p:cNvSpPr txBox="1"/>
          <p:nvPr/>
        </p:nvSpPr>
        <p:spPr>
          <a:xfrm>
            <a:off x="618699" y="2078412"/>
            <a:ext cx="10944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u-ES" sz="2000" dirty="0">
              <a:solidFill>
                <a:prstClr val="black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26" name="Picture 2" descr="https://www.gipuzkoa.eus/documents/2456431/19635767/TBAI+Egutegia+EU.jpg/2a4a1955-6dfe-7bfa-1379-820f12c37b01?t=16153760021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94" y="2093801"/>
            <a:ext cx="8910281" cy="397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2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stuKoadroa 2"/>
          <p:cNvSpPr txBox="1"/>
          <p:nvPr/>
        </p:nvSpPr>
        <p:spPr>
          <a:xfrm>
            <a:off x="5880066" y="403204"/>
            <a:ext cx="537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u-ES" b="1" dirty="0">
                <a:latin typeface="Arial" panose="020B0604020202020204" pitchFamily="34" charset="0"/>
                <a:cs typeface="Arial" panose="020B0604020202020204" pitchFamily="34" charset="0"/>
              </a:rPr>
              <a:t>EGUTEGIAK</a:t>
            </a:r>
            <a:endParaRPr kumimoji="0" lang="eu-E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stuKoadroa 3"/>
          <p:cNvSpPr txBox="1"/>
          <p:nvPr/>
        </p:nvSpPr>
        <p:spPr>
          <a:xfrm>
            <a:off x="705225" y="1500164"/>
            <a:ext cx="74361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u-E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04|</a:t>
            </a:r>
            <a:r>
              <a:rPr kumimoji="0" lang="eu-E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u-E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EGUTEGIAK</a:t>
            </a:r>
            <a:endParaRPr kumimoji="0" lang="eu-ES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stuKoadroa 4"/>
          <p:cNvSpPr txBox="1"/>
          <p:nvPr/>
        </p:nvSpPr>
        <p:spPr>
          <a:xfrm>
            <a:off x="11258312" y="403204"/>
            <a:ext cx="609600" cy="630942"/>
          </a:xfrm>
          <a:prstGeom prst="rect">
            <a:avLst/>
          </a:prstGeom>
          <a:solidFill>
            <a:srgbClr val="00478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u-E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4</a:t>
            </a:r>
            <a:endParaRPr kumimoji="0" lang="es-ES" sz="3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7" name="Diapositibaren zenbakiaren leku-marka 5"/>
          <p:cNvSpPr>
            <a:spLocks noGrp="1"/>
          </p:cNvSpPr>
          <p:nvPr>
            <p:ph type="sldNum" sz="quarter" idx="12"/>
          </p:nvPr>
        </p:nvSpPr>
        <p:spPr>
          <a:xfrm>
            <a:off x="9124712" y="6395678"/>
            <a:ext cx="2743200" cy="360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Black" panose="00000A00000000000000" pitchFamily="2" charset="0"/>
                <a:ea typeface="+mn-ea"/>
                <a:cs typeface="Poppins Black" panose="00000A00000000000000" pitchFamily="2" charset="0"/>
              </a:rPr>
              <a:t>15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Black" panose="00000A00000000000000" pitchFamily="2" charset="0"/>
              <a:ea typeface="+mn-ea"/>
              <a:cs typeface="Poppins Black" panose="00000A00000000000000" pitchFamily="2" charset="0"/>
            </a:endParaRPr>
          </a:p>
        </p:txBody>
      </p:sp>
      <p:sp>
        <p:nvSpPr>
          <p:cNvPr id="9" name="TestuKoadroa 8"/>
          <p:cNvSpPr txBox="1"/>
          <p:nvPr/>
        </p:nvSpPr>
        <p:spPr>
          <a:xfrm>
            <a:off x="618699" y="1931051"/>
            <a:ext cx="1094441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u-E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Derrigorrezkoa</a:t>
            </a:r>
            <a:endParaRPr kumimoji="0" lang="eu-ES" sz="2400" b="1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u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2022ko martxoaren 1a. Profesional guztiak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eu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833 epigrafea. </a:t>
            </a:r>
            <a:r>
              <a:rPr lang="eu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Estomatologoak</a:t>
            </a:r>
            <a:endParaRPr lang="eu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eu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834 epigrafea. Odontologoak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eu-ES" sz="2400" dirty="0">
                <a:latin typeface="Arial" panose="020B0604020202020204" pitchFamily="34" charset="0"/>
                <a:cs typeface="Arial" panose="020B0604020202020204" pitchFamily="34" charset="0"/>
              </a:rPr>
              <a:t>837 </a:t>
            </a:r>
            <a:r>
              <a:rPr lang="eu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epigrafea. Hortzetako protesikoak eta </a:t>
            </a:r>
            <a:r>
              <a:rPr lang="eu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higienistak</a:t>
            </a:r>
            <a:endParaRPr lang="eu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kumimoji="0" lang="eu-E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Hainbat jarduera, </a:t>
            </a:r>
            <a:r>
              <a:rPr kumimoji="0" lang="eu-E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exijigarritasun</a:t>
            </a:r>
            <a:r>
              <a:rPr kumimoji="0" lang="eu-E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desberdina duten datak dituztenak. Lehendabiziko jarduera exijigarriak berekin dakar gainerako guztietan ere</a:t>
            </a:r>
            <a:r>
              <a:rPr kumimoji="0" lang="eu-E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exijigarria izatea</a:t>
            </a:r>
            <a:endParaRPr kumimoji="0" lang="eu-E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u-E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Borondatezkoa</a:t>
            </a:r>
          </a:p>
          <a:p>
            <a:pPr marL="1257300" lvl="2" indent="-342900">
              <a:buFont typeface="Courier New" panose="02070309020205020404" pitchFamily="49" charset="0"/>
              <a:buChar char="o"/>
              <a:defRPr/>
            </a:pPr>
            <a:r>
              <a:rPr lang="eu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2021eko urtarrilaren 1etik aurrera. Ez da ezer egin behar</a:t>
            </a:r>
          </a:p>
          <a:p>
            <a:pPr marL="1257300" lvl="2" indent="-342900">
              <a:buFont typeface="Courier New" panose="02070309020205020404" pitchFamily="49" charset="0"/>
              <a:buChar char="o"/>
              <a:defRPr/>
            </a:pPr>
            <a:r>
              <a:rPr lang="eu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Sisteman sartzea eta handik ateratzea librea da</a:t>
            </a:r>
          </a:p>
          <a:p>
            <a:pPr marL="1257300" lvl="2" indent="-342900">
              <a:buFont typeface="Courier New" panose="02070309020205020404" pitchFamily="49" charset="0"/>
              <a:buChar char="o"/>
              <a:defRPr/>
            </a:pPr>
            <a:r>
              <a:rPr lang="eu-E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2021EKO AZAROAREN 1a: TICKETBAI PLUS KENKARIA</a:t>
            </a:r>
            <a:endParaRPr lang="eu-ES" sz="24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u-E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2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stuKoadroa 2"/>
          <p:cNvSpPr txBox="1"/>
          <p:nvPr/>
        </p:nvSpPr>
        <p:spPr>
          <a:xfrm>
            <a:off x="5880067" y="403204"/>
            <a:ext cx="537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u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ZEHAPENAK</a:t>
            </a:r>
            <a:endParaRPr lang="eu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stuKoadroa 3"/>
          <p:cNvSpPr txBox="1"/>
          <p:nvPr/>
        </p:nvSpPr>
        <p:spPr>
          <a:xfrm>
            <a:off x="576795" y="1333145"/>
            <a:ext cx="11291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r>
              <a:rPr lang="eu-ES" sz="2200" b="1" dirty="0" smtClean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u-ES" sz="2200" b="1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</a:t>
            </a:r>
            <a:r>
              <a:rPr lang="eu-ES" sz="22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u-E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ARAU-HAUSTEAK ETA ZEHAPENAK</a:t>
            </a:r>
          </a:p>
          <a:p>
            <a:endParaRPr lang="eu-ES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stuKoadroa 4"/>
          <p:cNvSpPr txBox="1"/>
          <p:nvPr/>
        </p:nvSpPr>
        <p:spPr>
          <a:xfrm>
            <a:off x="11258312" y="403204"/>
            <a:ext cx="609600" cy="630942"/>
          </a:xfrm>
          <a:prstGeom prst="rect">
            <a:avLst/>
          </a:prstGeom>
          <a:solidFill>
            <a:srgbClr val="0047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u-ES" sz="3400" b="1" dirty="0" smtClean="0">
                <a:solidFill>
                  <a:prstClr val="whit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</a:t>
            </a:r>
            <a:endParaRPr lang="eu-ES" sz="3400" b="1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Diapositibaren zenbakiaren leku-marka 5"/>
          <p:cNvSpPr>
            <a:spLocks noGrp="1"/>
          </p:cNvSpPr>
          <p:nvPr>
            <p:ph type="sldNum" sz="quarter" idx="12"/>
          </p:nvPr>
        </p:nvSpPr>
        <p:spPr>
          <a:xfrm>
            <a:off x="9124712" y="6383959"/>
            <a:ext cx="2743200" cy="360000"/>
          </a:xfrm>
        </p:spPr>
        <p:txBody>
          <a:bodyPr/>
          <a:lstStyle/>
          <a:p>
            <a:r>
              <a:rPr lang="eu-ES" dirty="0" smtClean="0">
                <a:solidFill>
                  <a:prstClr val="white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16</a:t>
            </a:r>
            <a:endParaRPr lang="eu-ES" dirty="0">
              <a:solidFill>
                <a:prstClr val="white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sp>
        <p:nvSpPr>
          <p:cNvPr id="9" name="TestuKoadroa 8"/>
          <p:cNvSpPr txBox="1"/>
          <p:nvPr/>
        </p:nvSpPr>
        <p:spPr>
          <a:xfrm>
            <a:off x="576796" y="1700773"/>
            <a:ext cx="109863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1600" b="1" dirty="0" smtClean="0">
                <a:solidFill>
                  <a:srgbClr val="0070C0"/>
                </a:solidFill>
                <a:latin typeface="Poppins" panose="00000500000000000000"/>
                <a:cs typeface="Poppins" panose="00000500000000000000" pitchFamily="2" charset="0"/>
              </a:rPr>
              <a:t/>
            </a:r>
            <a:br>
              <a:rPr lang="eu-ES" sz="1600" b="1" dirty="0" smtClean="0">
                <a:solidFill>
                  <a:srgbClr val="0070C0"/>
                </a:solidFill>
                <a:latin typeface="Poppins" panose="00000500000000000000"/>
                <a:cs typeface="Poppins" panose="00000500000000000000" pitchFamily="2" charset="0"/>
              </a:rPr>
            </a:br>
            <a:r>
              <a:rPr lang="eu-E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TRAZABILITATEA </a:t>
            </a:r>
            <a:r>
              <a:rPr lang="eu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 BIDALKETA BERMATZEN DITUEN SISTEMA EZ ERABILTZEA</a:t>
            </a:r>
          </a:p>
          <a:p>
            <a:pPr marL="800100" lvl="1" indent="-342900">
              <a:buFont typeface="+mj-lt"/>
              <a:buAutoNum type="arabicPeriod"/>
            </a:pPr>
            <a:r>
              <a:rPr lang="eu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Negozio zifraren % 20ko zehapena. Gutxienez 20.000 € (Berrerortzea % 30 eta 30.000€)</a:t>
            </a:r>
          </a:p>
          <a:p>
            <a:pPr lvl="1"/>
            <a:r>
              <a:rPr lang="eu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u-E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Arau </a:t>
            </a:r>
            <a:r>
              <a:rPr lang="eu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haustea behin edo noizbehinka izan bada, 2.000 € eragiketa bakoitzeko</a:t>
            </a:r>
          </a:p>
          <a:p>
            <a:pPr lvl="1"/>
            <a:endParaRPr lang="eu-ES" sz="1600" dirty="0" smtClean="0">
              <a:solidFill>
                <a:prstClr val="black"/>
              </a:solidFill>
              <a:latin typeface="Poppins" panose="00000500000000000000"/>
              <a:cs typeface="Poppins" panose="00000500000000000000" pitchFamily="2" charset="0"/>
            </a:endParaRPr>
          </a:p>
          <a:p>
            <a:r>
              <a:rPr lang="eu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u-ES" sz="1600" b="1" dirty="0" smtClean="0">
                <a:solidFill>
                  <a:srgbClr val="0070C0"/>
                </a:solidFill>
                <a:latin typeface="Poppins" panose="00000500000000000000"/>
                <a:cs typeface="Poppins" panose="00000500000000000000" pitchFamily="2" charset="0"/>
              </a:rPr>
              <a:t> </a:t>
            </a:r>
            <a:r>
              <a:rPr lang="eu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ZIRRIBORROA SUNTSITZEA, EZABATZEA EDO MANIPULATZEA, DELA ESKUZ, DELA PROZESU INFORMATIKO BATEN BIDEZ</a:t>
            </a:r>
          </a:p>
          <a:p>
            <a:endParaRPr lang="eu-ES" sz="1600" b="1" dirty="0" smtClean="0">
              <a:solidFill>
                <a:prstClr val="black"/>
              </a:solidFill>
              <a:latin typeface="Poppins" panose="00000500000000000000"/>
              <a:cs typeface="Poppins" panose="00000500000000000000" pitchFamily="2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u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Zehapena % 20, gutxienez 40.000 €. Berriz urratuz gero, % 30, gutxienez 60.000 €.</a:t>
            </a:r>
          </a:p>
          <a:p>
            <a:pPr marL="800100" lvl="1" indent="-342900">
              <a:buFont typeface="+mj-lt"/>
              <a:buAutoNum type="arabicPeriod"/>
            </a:pPr>
            <a:endParaRPr lang="eu-E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u-E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Garatzaileak edo zergaduna ez den pertsona batek esku hartu badu, 40.000 €-ko isun finkoa. Arau haustea errepikatuz gero, 60.000 €.  </a:t>
            </a:r>
          </a:p>
          <a:p>
            <a:pPr lvl="1"/>
            <a:endParaRPr lang="eu-E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u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Atal honetako zehapenen ondorioetako </a:t>
            </a:r>
            <a:r>
              <a:rPr lang="eu-E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esku hartzea</a:t>
            </a:r>
            <a:r>
              <a:rPr lang="eu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besteak </a:t>
            </a:r>
            <a:r>
              <a:rPr lang="eu-E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beste</a:t>
            </a:r>
            <a:r>
              <a:rPr lang="eu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sistema informatikoa aldatu badu, lehenago kontrola izan badu edo orain badu, bitartekoak edo metodoak baditu edo eskura jartzen baditu, instrukzioak eman edo erakutsi baditu.</a:t>
            </a:r>
          </a:p>
          <a:p>
            <a:pPr lvl="1"/>
            <a:endParaRPr lang="eu-E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u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Zehapen guztiak % 40 murriztu daitezke - </a:t>
            </a:r>
            <a:r>
              <a:rPr lang="eu-E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ZFAOren</a:t>
            </a:r>
            <a:r>
              <a:rPr lang="eu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192.5 artikulua</a:t>
            </a:r>
          </a:p>
          <a:p>
            <a:pPr lvl="1"/>
            <a:endParaRPr lang="eu-ES" sz="1600" b="1" dirty="0" smtClean="0">
              <a:solidFill>
                <a:prstClr val="black"/>
              </a:solidFill>
              <a:latin typeface="Poppins" panose="00000500000000000000"/>
              <a:cs typeface="Poppins" panose="00000500000000000000" pitchFamily="2" charset="0"/>
            </a:endParaRPr>
          </a:p>
          <a:p>
            <a:pPr marL="1257300" lvl="2" indent="-342900">
              <a:buFont typeface="+mj-lt"/>
              <a:buAutoNum type="arabicPeriod"/>
            </a:pPr>
            <a:endParaRPr lang="eu-ES" sz="1600" dirty="0" smtClean="0">
              <a:solidFill>
                <a:prstClr val="black"/>
              </a:solidFill>
              <a:latin typeface="Poppins" panose="00000500000000000000"/>
              <a:cs typeface="Poppins" panose="00000500000000000000" pitchFamily="2" charset="0"/>
            </a:endParaRPr>
          </a:p>
          <a:p>
            <a:endParaRPr lang="eu-ES" sz="1600" dirty="0">
              <a:solidFill>
                <a:prstClr val="black"/>
              </a:solidFill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21849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stuKoadroa 2"/>
          <p:cNvSpPr txBox="1"/>
          <p:nvPr/>
        </p:nvSpPr>
        <p:spPr>
          <a:xfrm>
            <a:off x="5880067" y="401446"/>
            <a:ext cx="537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u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TICKETBAI KENKARIA</a:t>
            </a:r>
            <a:endParaRPr lang="eu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stuKoadroa 3"/>
          <p:cNvSpPr txBox="1"/>
          <p:nvPr/>
        </p:nvSpPr>
        <p:spPr>
          <a:xfrm>
            <a:off x="587374" y="1320800"/>
            <a:ext cx="11280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r>
              <a:rPr lang="eu-ES" sz="2200" b="1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u-ES" sz="2200" b="1" dirty="0">
                <a:latin typeface="Poppins" panose="00000500000000000000" pitchFamily="2" charset="0"/>
                <a:cs typeface="Poppins" panose="00000500000000000000" pitchFamily="2" charset="0"/>
              </a:rPr>
              <a:t>| </a:t>
            </a:r>
            <a:r>
              <a:rPr lang="eu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TICKETBAI – TICKETBAI PLUS KENKARIEN ARTEKO KONPARAZIOA</a:t>
            </a:r>
            <a:endParaRPr lang="eu-E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u-ES" sz="2200" b="1" dirty="0">
              <a:solidFill>
                <a:prstClr val="black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estuKoadroa 4"/>
          <p:cNvSpPr txBox="1"/>
          <p:nvPr/>
        </p:nvSpPr>
        <p:spPr>
          <a:xfrm>
            <a:off x="11258312" y="403204"/>
            <a:ext cx="609600" cy="630942"/>
          </a:xfrm>
          <a:prstGeom prst="rect">
            <a:avLst/>
          </a:prstGeom>
          <a:solidFill>
            <a:srgbClr val="0047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u-ES" sz="3400" b="1" dirty="0" smtClean="0">
                <a:solidFill>
                  <a:prstClr val="whit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</a:t>
            </a:r>
            <a:endParaRPr lang="eu-ES" sz="3400" b="1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Diapositibaren zenbakiaren leku-marka 5"/>
          <p:cNvSpPr>
            <a:spLocks noGrp="1"/>
          </p:cNvSpPr>
          <p:nvPr>
            <p:ph type="sldNum" sz="quarter" idx="12"/>
          </p:nvPr>
        </p:nvSpPr>
        <p:spPr>
          <a:xfrm>
            <a:off x="9124712" y="6395678"/>
            <a:ext cx="2743200" cy="360000"/>
          </a:xfrm>
        </p:spPr>
        <p:txBody>
          <a:bodyPr/>
          <a:lstStyle/>
          <a:p>
            <a:r>
              <a:rPr lang="eu-ES" dirty="0" smtClean="0">
                <a:solidFill>
                  <a:prstClr val="white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17</a:t>
            </a:r>
            <a:endParaRPr lang="eu-ES" dirty="0">
              <a:solidFill>
                <a:prstClr val="white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sp>
        <p:nvSpPr>
          <p:cNvPr id="9" name="TestuKoadroa 8"/>
          <p:cNvSpPr txBox="1"/>
          <p:nvPr/>
        </p:nvSpPr>
        <p:spPr>
          <a:xfrm>
            <a:off x="659668" y="1705520"/>
            <a:ext cx="10986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Adibidea</a:t>
            </a:r>
            <a:r>
              <a:rPr lang="eu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zergadun batek 2019an 45,000 euroren salmentak egin ditu eta ordenagailu berri batean 1.200 euroko inbertsioa egin du, fakturazio programa </a:t>
            </a:r>
            <a:r>
              <a:rPr lang="eu-E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TicketBAIra</a:t>
            </a:r>
            <a:r>
              <a:rPr lang="eu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egokituta: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u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Kenkariaren oinarria 3 kopuruen arteko </a:t>
            </a:r>
            <a:r>
              <a:rPr lang="eu-E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txikiena</a:t>
            </a:r>
            <a:r>
              <a:rPr lang="eu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da:</a:t>
            </a:r>
          </a:p>
          <a:p>
            <a:pPr lvl="2"/>
            <a:endParaRPr lang="eu-ES" sz="1600" dirty="0">
              <a:solidFill>
                <a:srgbClr val="FF0000"/>
              </a:solidFill>
              <a:latin typeface="Poppins" panose="00000500000000000000"/>
              <a:cs typeface="Poppins" panose="00000500000000000000" pitchFamily="2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388611"/>
              </p:ext>
            </p:extLst>
          </p:nvPr>
        </p:nvGraphicFramePr>
        <p:xfrm>
          <a:off x="1383322" y="2652351"/>
          <a:ext cx="8168001" cy="3758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8538">
                  <a:extLst>
                    <a:ext uri="{9D8B030D-6E8A-4147-A177-3AD203B41FA5}">
                      <a16:colId xmlns="" xmlns:a16="http://schemas.microsoft.com/office/drawing/2014/main" val="3808822933"/>
                    </a:ext>
                  </a:extLst>
                </a:gridCol>
                <a:gridCol w="5117107">
                  <a:extLst>
                    <a:ext uri="{9D8B030D-6E8A-4147-A177-3AD203B41FA5}">
                      <a16:colId xmlns="" xmlns:a16="http://schemas.microsoft.com/office/drawing/2014/main" val="61922799"/>
                    </a:ext>
                  </a:extLst>
                </a:gridCol>
                <a:gridCol w="968538">
                  <a:extLst>
                    <a:ext uri="{9D8B030D-6E8A-4147-A177-3AD203B41FA5}">
                      <a16:colId xmlns="" xmlns:a16="http://schemas.microsoft.com/office/drawing/2014/main" val="1807733033"/>
                    </a:ext>
                  </a:extLst>
                </a:gridCol>
                <a:gridCol w="1113818">
                  <a:extLst>
                    <a:ext uri="{9D8B030D-6E8A-4147-A177-3AD203B41FA5}">
                      <a16:colId xmlns="" xmlns:a16="http://schemas.microsoft.com/office/drawing/2014/main" val="2315094017"/>
                    </a:ext>
                  </a:extLst>
                </a:gridCol>
              </a:tblGrid>
              <a:tr h="917340"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 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100" u="none" strike="noStrike" noProof="0" dirty="0" smtClean="0">
                          <a:effectLst/>
                        </a:rPr>
                        <a:t> 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Kenkari arrunta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Borondatez aurreratzeko kenkaria 2021/11/01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24630201"/>
                  </a:ext>
                </a:extLst>
              </a:tr>
              <a:tr h="229335"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1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100" u="none" strike="noStrike" noProof="0" dirty="0" smtClean="0">
                          <a:effectLst/>
                        </a:rPr>
                        <a:t>Inbertsioa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1.200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1.200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5594397"/>
                  </a:ext>
                </a:extLst>
              </a:tr>
              <a:tr h="229335"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2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100" u="none" strike="noStrike" noProof="0" dirty="0" smtClean="0">
                          <a:effectLst/>
                        </a:rPr>
                        <a:t>Gehienekoa, nolanahi ere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5.000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5.000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81930535"/>
                  </a:ext>
                </a:extLst>
              </a:tr>
              <a:tr h="229335"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 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100" u="none" strike="noStrike" noProof="0" dirty="0" smtClean="0">
                          <a:effectLst/>
                        </a:rPr>
                        <a:t> 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 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 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7168739"/>
                  </a:ext>
                </a:extLst>
              </a:tr>
              <a:tr h="229335"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 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100" u="none" strike="noStrike" noProof="0" dirty="0" smtClean="0">
                          <a:effectLst/>
                        </a:rPr>
                        <a:t>Muga, salmenten arabera: 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 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 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7616519"/>
                  </a:ext>
                </a:extLst>
              </a:tr>
              <a:tr h="229335"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 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100" u="none" strike="noStrike" noProof="0" dirty="0" smtClean="0">
                          <a:effectLst/>
                        </a:rPr>
                        <a:t>2019ko salmenten % 1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450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450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78158632"/>
                  </a:ext>
                </a:extLst>
              </a:tr>
              <a:tr h="229335"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 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100" u="none" strike="noStrike" noProof="0" dirty="0" smtClean="0">
                          <a:effectLst/>
                        </a:rPr>
                        <a:t> 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 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 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182797318"/>
                  </a:ext>
                </a:extLst>
              </a:tr>
              <a:tr h="229335"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3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100" u="none" strike="noStrike" noProof="0" dirty="0" smtClean="0">
                          <a:effectLst/>
                        </a:rPr>
                        <a:t>Salmenten % 1 txikiagoa bada, onuragarriagoa den bat aplikatzen da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500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1.500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14279667"/>
                  </a:ext>
                </a:extLst>
              </a:tr>
              <a:tr h="318690"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 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100" u="none" strike="noStrike" noProof="0" dirty="0" smtClean="0">
                          <a:effectLst/>
                        </a:rPr>
                        <a:t> 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 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 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92032585"/>
                  </a:ext>
                </a:extLst>
              </a:tr>
              <a:tr h="229335"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 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100" u="none" strike="noStrike" noProof="0" dirty="0" smtClean="0">
                          <a:effectLst/>
                        </a:rPr>
                        <a:t> 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 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 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849154634"/>
                  </a:ext>
                </a:extLst>
              </a:tr>
              <a:tr h="229335"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 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100" u="none" strike="noStrike" noProof="0" dirty="0" smtClean="0">
                          <a:effectLst/>
                        </a:rPr>
                        <a:t>Kenkari oinarriaren 3 mugetako txikiena da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500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1.200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822770409"/>
                  </a:ext>
                </a:extLst>
              </a:tr>
              <a:tr h="229335"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 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100" u="none" strike="noStrike" noProof="0" dirty="0" smtClean="0">
                          <a:effectLst/>
                        </a:rPr>
                        <a:t>Kenkari %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%30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% 60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63920863"/>
                  </a:ext>
                </a:extLst>
              </a:tr>
              <a:tr h="229335"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 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u-ES" sz="1100" u="none" strike="noStrike" noProof="0" dirty="0" smtClean="0">
                          <a:solidFill>
                            <a:srgbClr val="FF0000"/>
                          </a:solidFill>
                          <a:effectLst/>
                        </a:rPr>
                        <a:t>Kenkari</a:t>
                      </a:r>
                      <a:endParaRPr lang="eu-ES" sz="11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150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u-ES" sz="1100" u="none" strike="noStrike" noProof="0" dirty="0" smtClean="0">
                          <a:effectLst/>
                        </a:rPr>
                        <a:t>720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68133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98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stuKoadroa 1"/>
          <p:cNvSpPr txBox="1"/>
          <p:nvPr/>
        </p:nvSpPr>
        <p:spPr>
          <a:xfrm>
            <a:off x="491612" y="2784214"/>
            <a:ext cx="5343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u-ES" sz="4000" dirty="0">
                <a:solidFill>
                  <a:schemeClr val="bg1"/>
                </a:solidFill>
                <a:latin typeface="+mj-lt"/>
                <a:cs typeface="Poppins Black" panose="00000A00000000000000" pitchFamily="2" charset="0"/>
              </a:rPr>
              <a:t>ESKERRIK ASKO ZUEN </a:t>
            </a:r>
            <a:r>
              <a:rPr lang="eu-ES" sz="4000" dirty="0" smtClean="0">
                <a:solidFill>
                  <a:schemeClr val="bg1"/>
                </a:solidFill>
                <a:latin typeface="+mj-lt"/>
                <a:cs typeface="Poppins Black" panose="00000A00000000000000" pitchFamily="2" charset="0"/>
              </a:rPr>
              <a:t>ARRETAGATIK</a:t>
            </a:r>
            <a:endParaRPr lang="eu-ES" sz="4000" dirty="0">
              <a:solidFill>
                <a:schemeClr val="bg1"/>
              </a:solidFill>
              <a:latin typeface="+mj-lt"/>
              <a:cs typeface="Poppins Black" panose="00000A00000000000000" pitchFamily="2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9DB02DC3-1C3E-4CA7-9EFA-6869C67E13C1}" type="slidenum"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es-E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27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stuKoadroa 2"/>
          <p:cNvSpPr txBox="1"/>
          <p:nvPr/>
        </p:nvSpPr>
        <p:spPr>
          <a:xfrm>
            <a:off x="5880067" y="403204"/>
            <a:ext cx="537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u-ES" b="1" dirty="0">
                <a:solidFill>
                  <a:prstClr val="black"/>
                </a:solidFill>
                <a:cs typeface="Arial" panose="020B0604020202020204" pitchFamily="34" charset="0"/>
              </a:rPr>
              <a:t>AURREKARIAK</a:t>
            </a:r>
            <a:endParaRPr lang="es-ES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TestuKoadroa 3"/>
          <p:cNvSpPr txBox="1"/>
          <p:nvPr/>
        </p:nvSpPr>
        <p:spPr>
          <a:xfrm>
            <a:off x="587375" y="1665286"/>
            <a:ext cx="7563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200" b="1" dirty="0">
                <a:solidFill>
                  <a:prstClr val="black"/>
                </a:solidFill>
                <a:cs typeface="Arial" panose="020B0604020202020204" pitchFamily="34" charset="0"/>
              </a:rPr>
              <a:t>01 |</a:t>
            </a:r>
            <a:r>
              <a:rPr lang="eu-ES" sz="2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u-ES" sz="2200" b="1" dirty="0">
                <a:solidFill>
                  <a:prstClr val="black"/>
                </a:solidFill>
                <a:cs typeface="Arial" panose="020B0604020202020204" pitchFamily="34" charset="0"/>
              </a:rPr>
              <a:t>ZERGATIK TICKETBAI</a:t>
            </a:r>
            <a:r>
              <a:rPr lang="eu-ES" sz="2200" b="1" dirty="0" err="1">
                <a:solidFill>
                  <a:prstClr val="black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stuKoadroa 4"/>
          <p:cNvSpPr txBox="1"/>
          <p:nvPr/>
        </p:nvSpPr>
        <p:spPr>
          <a:xfrm>
            <a:off x="11258312" y="403204"/>
            <a:ext cx="609600" cy="630942"/>
          </a:xfrm>
          <a:prstGeom prst="rect">
            <a:avLst/>
          </a:prstGeom>
          <a:solidFill>
            <a:srgbClr val="0047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u-ES" sz="3400" b="1" dirty="0">
                <a:solidFill>
                  <a:prstClr val="white"/>
                </a:solidFill>
                <a:cs typeface="Arial" panose="020B0604020202020204" pitchFamily="34" charset="0"/>
              </a:rPr>
              <a:t>1</a:t>
            </a:r>
            <a:endParaRPr lang="es-ES" sz="3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9" name="TestuKoadroa 8"/>
          <p:cNvSpPr txBox="1"/>
          <p:nvPr/>
        </p:nvSpPr>
        <p:spPr>
          <a:xfrm>
            <a:off x="604185" y="2034869"/>
            <a:ext cx="10944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s-ES" sz="1400" dirty="0">
                <a:solidFill>
                  <a:prstClr val="black"/>
                </a:solidFill>
                <a:latin typeface="Poppins" panose="00000500000000000000"/>
              </a:rPr>
              <a:t/>
            </a:r>
            <a:br>
              <a:rPr lang="es-ES" sz="1400" dirty="0">
                <a:solidFill>
                  <a:prstClr val="black"/>
                </a:solidFill>
                <a:latin typeface="Poppins" panose="00000500000000000000"/>
              </a:rPr>
            </a:br>
            <a:endParaRPr lang="es-ES" sz="1400" dirty="0">
              <a:solidFill>
                <a:prstClr val="black"/>
              </a:solidFill>
              <a:latin typeface="Poppins" panose="0000050000000000000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1402" y="2234327"/>
            <a:ext cx="112360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u-ES" dirty="0" err="1">
                <a:solidFill>
                  <a:prstClr val="black"/>
                </a:solidFill>
                <a:cs typeface="Arial" panose="020B0604020202020204" pitchFamily="34" charset="0"/>
              </a:rPr>
              <a:t>ELGEren</a:t>
            </a:r>
            <a:r>
              <a:rPr lang="eu-ES" dirty="0">
                <a:solidFill>
                  <a:prstClr val="black"/>
                </a:solidFill>
                <a:cs typeface="Arial" panose="020B0604020202020204" pitchFamily="34" charset="0"/>
              </a:rPr>
              <a:t> gomendioak: fakturazioa kontrolatzeko baliabideak ezartzea, iruzurraren aurkako borrokan.</a:t>
            </a:r>
          </a:p>
          <a:p>
            <a:pPr lvl="1" algn="just"/>
            <a:endParaRPr lang="es-E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u-ES" dirty="0">
                <a:solidFill>
                  <a:prstClr val="black"/>
                </a:solidFill>
                <a:cs typeface="Arial" panose="020B0604020202020204" pitchFamily="34" charset="0"/>
              </a:rPr>
              <a:t>Euskal Autonomia Erkidegoko Iruzur Fiskalaren kontrako Borrokarako Plan Bateratua (2016)</a:t>
            </a:r>
          </a:p>
          <a:p>
            <a:pPr lvl="1" algn="just"/>
            <a:endParaRPr lang="es-E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u-ES" dirty="0">
                <a:solidFill>
                  <a:prstClr val="black"/>
                </a:solidFill>
                <a:cs typeface="Arial" panose="020B0604020202020204" pitchFamily="34" charset="0"/>
              </a:rPr>
              <a:t>Araba, Bizkai, Gipuzkoa eta Eusko Jaurlaritzaren arteko ekimena.</a:t>
            </a:r>
          </a:p>
          <a:p>
            <a:pPr lvl="1" algn="just"/>
            <a:endParaRPr lang="eu-E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u-ES" dirty="0">
                <a:solidFill>
                  <a:prstClr val="black"/>
                </a:solidFill>
                <a:cs typeface="Arial" panose="020B0604020202020204" pitchFamily="34" charset="0"/>
              </a:rPr>
              <a:t>Soluzioa neurri teknologiko aurreratuetan oinarrituta aukeratu.</a:t>
            </a:r>
          </a:p>
          <a:p>
            <a:pPr lvl="1" algn="just"/>
            <a:endParaRPr lang="es-E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u-ES" dirty="0">
                <a:solidFill>
                  <a:prstClr val="black"/>
                </a:solidFill>
                <a:cs typeface="Arial" panose="020B0604020202020204" pitchFamily="34" charset="0"/>
              </a:rPr>
              <a:t>Helburua: fakturazio sistemek bete beharreko baldintza tekniko eta funtzionalen araudia zehaztea.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algn="just"/>
            <a:endParaRPr lang="es-E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algn="just"/>
            <a:endParaRPr lang="es-E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6451600"/>
            <a:ext cx="2743200" cy="365125"/>
          </a:xfrm>
        </p:spPr>
        <p:txBody>
          <a:bodyPr/>
          <a:lstStyle/>
          <a:p>
            <a:fld id="{9DB02DC3-1C3E-4CA7-9EFA-6869C67E13C1}" type="slidenum">
              <a:rPr lang="es-ES" sz="1600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2</a:t>
            </a:fld>
            <a:endParaRPr lang="es-ES" sz="160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stuKoadroa 2"/>
          <p:cNvSpPr txBox="1"/>
          <p:nvPr/>
        </p:nvSpPr>
        <p:spPr>
          <a:xfrm>
            <a:off x="5880067" y="403204"/>
            <a:ext cx="537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u-ES" b="1" dirty="0">
                <a:solidFill>
                  <a:prstClr val="black"/>
                </a:solidFill>
                <a:cs typeface="Arial" panose="020B0604020202020204" pitchFamily="34" charset="0"/>
              </a:rPr>
              <a:t>AURREKARIAK</a:t>
            </a:r>
            <a:endParaRPr lang="es-ES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TestuKoadroa 3"/>
          <p:cNvSpPr txBox="1"/>
          <p:nvPr/>
        </p:nvSpPr>
        <p:spPr>
          <a:xfrm>
            <a:off x="587375" y="1665286"/>
            <a:ext cx="7563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01 </a:t>
            </a:r>
            <a:r>
              <a:rPr lang="es-E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| </a:t>
            </a:r>
            <a:r>
              <a:rPr lang="eu-ES" sz="2200" b="1" dirty="0">
                <a:solidFill>
                  <a:prstClr val="black"/>
                </a:solidFill>
                <a:cs typeface="Arial" panose="020B0604020202020204" pitchFamily="34" charset="0"/>
              </a:rPr>
              <a:t>Zertan datza </a:t>
            </a:r>
            <a:r>
              <a:rPr lang="eu-ES" sz="2200" b="1" dirty="0" err="1">
                <a:solidFill>
                  <a:prstClr val="black"/>
                </a:solidFill>
                <a:cs typeface="Arial" panose="020B0604020202020204" pitchFamily="34" charset="0"/>
              </a:rPr>
              <a:t>TicketBAI</a:t>
            </a:r>
            <a:r>
              <a:rPr lang="eu-ES" sz="2200" b="1" dirty="0">
                <a:solidFill>
                  <a:prstClr val="black"/>
                </a:solidFill>
                <a:cs typeface="Arial" panose="020B0604020202020204" pitchFamily="34" charset="0"/>
              </a:rPr>
              <a:t> betebeharra?</a:t>
            </a:r>
          </a:p>
        </p:txBody>
      </p:sp>
      <p:sp>
        <p:nvSpPr>
          <p:cNvPr id="5" name="TestuKoadroa 4"/>
          <p:cNvSpPr txBox="1"/>
          <p:nvPr/>
        </p:nvSpPr>
        <p:spPr>
          <a:xfrm>
            <a:off x="11258312" y="403204"/>
            <a:ext cx="609600" cy="630942"/>
          </a:xfrm>
          <a:prstGeom prst="rect">
            <a:avLst/>
          </a:prstGeom>
          <a:solidFill>
            <a:srgbClr val="0047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u-ES" sz="3400" b="1" dirty="0">
                <a:solidFill>
                  <a:prstClr val="white"/>
                </a:solidFill>
                <a:cs typeface="Arial" panose="020B0604020202020204" pitchFamily="34" charset="0"/>
              </a:rPr>
              <a:t>1</a:t>
            </a:r>
            <a:endParaRPr lang="es-ES" sz="3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9" name="TestuKoadroa 8"/>
          <p:cNvSpPr txBox="1"/>
          <p:nvPr/>
        </p:nvSpPr>
        <p:spPr>
          <a:xfrm>
            <a:off x="604185" y="2034869"/>
            <a:ext cx="10944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s-ES" sz="1400" dirty="0">
                <a:solidFill>
                  <a:prstClr val="black"/>
                </a:solidFill>
                <a:latin typeface="Poppins" panose="00000500000000000000"/>
              </a:rPr>
              <a:t/>
            </a:r>
            <a:br>
              <a:rPr lang="es-ES" sz="1400" dirty="0">
                <a:solidFill>
                  <a:prstClr val="black"/>
                </a:solidFill>
                <a:latin typeface="Poppins" panose="00000500000000000000"/>
              </a:rPr>
            </a:br>
            <a:endParaRPr lang="es-ES" sz="1400" dirty="0">
              <a:solidFill>
                <a:prstClr val="black"/>
              </a:solidFill>
              <a:latin typeface="Poppins" panose="0000050000000000000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80385" y="2234327"/>
            <a:ext cx="106970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endParaRPr lang="es-E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u-ES" b="1" dirty="0">
                <a:solidFill>
                  <a:prstClr val="black"/>
                </a:solidFill>
                <a:cs typeface="Arial" panose="020B0604020202020204" pitchFamily="34" charset="0"/>
              </a:rPr>
              <a:t>Obligazioaren eremua: sozietateen gaineko zergaren edo, jarduera ekonomikoen kasuan, PFEZaren araudia 3 lurralde historikoetako batean aplikatzen duten pertsona fisiko eta juridiko guztiek </a:t>
            </a:r>
            <a:r>
              <a:rPr lang="eu-ES" b="1" dirty="0" err="1">
                <a:solidFill>
                  <a:srgbClr val="5B9BD5">
                    <a:lumMod val="75000"/>
                  </a:srgbClr>
                </a:solidFill>
                <a:cs typeface="Arial" panose="020B0604020202020204" pitchFamily="34" charset="0"/>
              </a:rPr>
              <a:t>TicketBAI</a:t>
            </a:r>
            <a:r>
              <a:rPr lang="eu-ES" b="1" dirty="0">
                <a:solidFill>
                  <a:srgbClr val="5B9BD5">
                    <a:lumMod val="75000"/>
                  </a:srgbClr>
                </a:solidFill>
                <a:cs typeface="Arial" panose="020B0604020202020204" pitchFamily="34" charset="0"/>
              </a:rPr>
              <a:t> software bermatzaile bat erabili behar dute </a:t>
            </a:r>
            <a:r>
              <a:rPr lang="eu-ES" b="1" dirty="0">
                <a:solidFill>
                  <a:prstClr val="black"/>
                </a:solidFill>
                <a:cs typeface="Arial" panose="020B0604020202020204" pitchFamily="34" charset="0"/>
              </a:rPr>
              <a:t>fakturazio </a:t>
            </a:r>
            <a:r>
              <a:rPr lang="eu-ES" b="1" dirty="0" smtClean="0">
                <a:solidFill>
                  <a:prstClr val="black"/>
                </a:solidFill>
                <a:cs typeface="Arial" panose="020B0604020202020204" pitchFamily="34" charset="0"/>
              </a:rPr>
              <a:t>prozesuan</a:t>
            </a:r>
            <a:r>
              <a:rPr lang="eu-ES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u-ES" b="1" dirty="0" smtClean="0">
                <a:solidFill>
                  <a:prstClr val="black"/>
                </a:solidFill>
                <a:cs typeface="Arial" panose="020B0604020202020204" pitchFamily="34" charset="0"/>
              </a:rPr>
              <a:t>(ez-egoiliarren </a:t>
            </a:r>
            <a:r>
              <a:rPr lang="eu-ES" b="1" dirty="0">
                <a:solidFill>
                  <a:prstClr val="black"/>
                </a:solidFill>
                <a:cs typeface="Arial" panose="020B0604020202020204" pitchFamily="34" charset="0"/>
              </a:rPr>
              <a:t>errenta zergaren kasuan, establezimendu iraunkorrak daude behartuta).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u-E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u-ES" dirty="0">
                <a:solidFill>
                  <a:prstClr val="black"/>
                </a:solidFill>
                <a:cs typeface="Arial" panose="020B0604020202020204" pitchFamily="34" charset="0"/>
              </a:rPr>
              <a:t>Sistema informatikoak honako hauek bermatzen ditu: ondasun entrega eta zerbitzu prestazio guztiak jasotzen dituzten fitxategi informatikoen osotasuna, kontserbazioa, </a:t>
            </a:r>
            <a:r>
              <a:rPr lang="eu-ES" dirty="0" err="1">
                <a:solidFill>
                  <a:prstClr val="black"/>
                </a:solidFill>
                <a:cs typeface="Arial" panose="020B0604020202020204" pitchFamily="34" charset="0"/>
              </a:rPr>
              <a:t>trazabilitatea</a:t>
            </a:r>
            <a:r>
              <a:rPr lang="eu-ES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u-ES" dirty="0" err="1">
                <a:solidFill>
                  <a:prstClr val="black"/>
                </a:solidFill>
                <a:cs typeface="Arial" panose="020B0604020202020204" pitchFamily="34" charset="0"/>
              </a:rPr>
              <a:t>bortxaezintasuna</a:t>
            </a:r>
            <a:r>
              <a:rPr lang="eu-ES" dirty="0">
                <a:solidFill>
                  <a:prstClr val="black"/>
                </a:solidFill>
                <a:cs typeface="Arial" panose="020B0604020202020204" pitchFamily="34" charset="0"/>
              </a:rPr>
              <a:t> eta bidalketa.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6451600"/>
            <a:ext cx="2743200" cy="365125"/>
          </a:xfrm>
        </p:spPr>
        <p:txBody>
          <a:bodyPr/>
          <a:lstStyle/>
          <a:p>
            <a:fld id="{9DB02DC3-1C3E-4CA7-9EFA-6869C67E13C1}" type="slidenum">
              <a:rPr lang="es-ES" sz="1600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3</a:t>
            </a:fld>
            <a:endParaRPr lang="es-ES" sz="160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9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stuKoadroa 2"/>
          <p:cNvSpPr txBox="1"/>
          <p:nvPr/>
        </p:nvSpPr>
        <p:spPr>
          <a:xfrm>
            <a:off x="5880067" y="403204"/>
            <a:ext cx="537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u-ES" b="1" dirty="0">
                <a:solidFill>
                  <a:prstClr val="black"/>
                </a:solidFill>
                <a:cs typeface="Arial" panose="020B0604020202020204" pitchFamily="34" charset="0"/>
              </a:rPr>
              <a:t>AURREKARIAK</a:t>
            </a:r>
            <a:endParaRPr lang="es-ES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TestuKoadroa 3"/>
          <p:cNvSpPr txBox="1"/>
          <p:nvPr/>
        </p:nvSpPr>
        <p:spPr>
          <a:xfrm>
            <a:off x="587375" y="1585327"/>
            <a:ext cx="7563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200" b="1" dirty="0">
                <a:solidFill>
                  <a:prstClr val="black"/>
                </a:solidFill>
                <a:cs typeface="Arial" panose="020B0604020202020204" pitchFamily="34" charset="0"/>
              </a:rPr>
              <a:t>01 |</a:t>
            </a:r>
            <a:r>
              <a:rPr lang="eu-ES" sz="2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s-ES" sz="2200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TICKETBAIren</a:t>
            </a:r>
            <a:r>
              <a:rPr lang="es-E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s-ES" sz="2200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helburuak</a:t>
            </a:r>
            <a:endParaRPr lang="eu-ES" sz="22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TestuKoadroa 4"/>
          <p:cNvSpPr txBox="1"/>
          <p:nvPr/>
        </p:nvSpPr>
        <p:spPr>
          <a:xfrm>
            <a:off x="11258312" y="403204"/>
            <a:ext cx="609600" cy="630942"/>
          </a:xfrm>
          <a:prstGeom prst="rect">
            <a:avLst/>
          </a:prstGeom>
          <a:solidFill>
            <a:srgbClr val="0047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u-ES" sz="3400" b="1" dirty="0">
                <a:solidFill>
                  <a:prstClr val="white"/>
                </a:solidFill>
                <a:cs typeface="Arial" panose="020B0604020202020204" pitchFamily="34" charset="0"/>
              </a:rPr>
              <a:t>1</a:t>
            </a:r>
            <a:endParaRPr lang="es-ES" sz="3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9" name="TestuKoadroa 8"/>
          <p:cNvSpPr txBox="1"/>
          <p:nvPr/>
        </p:nvSpPr>
        <p:spPr>
          <a:xfrm>
            <a:off x="604185" y="2034869"/>
            <a:ext cx="10944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s-ES" sz="1400" dirty="0">
                <a:solidFill>
                  <a:prstClr val="black"/>
                </a:solidFill>
                <a:latin typeface="Poppins" panose="00000500000000000000"/>
              </a:rPr>
              <a:t/>
            </a:r>
            <a:br>
              <a:rPr lang="es-ES" sz="1400" dirty="0">
                <a:solidFill>
                  <a:prstClr val="black"/>
                </a:solidFill>
                <a:latin typeface="Poppins" panose="00000500000000000000"/>
              </a:rPr>
            </a:br>
            <a:endParaRPr lang="es-ES" sz="1400" dirty="0">
              <a:solidFill>
                <a:prstClr val="black"/>
              </a:solidFill>
              <a:latin typeface="Poppins" panose="0000050000000000000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96648" y="1970047"/>
            <a:ext cx="106970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endParaRPr lang="es-ES" dirty="0">
              <a:solidFill>
                <a:prstClr val="black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u-ES" sz="1600" b="1" dirty="0">
                <a:solidFill>
                  <a:srgbClr val="5B9BD5">
                    <a:lumMod val="75000"/>
                  </a:srgbClr>
                </a:solidFill>
                <a:cs typeface="Arial" panose="020B0604020202020204" pitchFamily="34" charset="0"/>
              </a:rPr>
              <a:t>Zerga betebeharrak hobetzea</a:t>
            </a:r>
            <a:r>
              <a:rPr lang="eu-ES" sz="1600" dirty="0">
                <a:solidFill>
                  <a:prstClr val="black"/>
                </a:solidFill>
              </a:rPr>
              <a:t>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u-ES" sz="1600" dirty="0">
                <a:solidFill>
                  <a:prstClr val="black"/>
                </a:solidFill>
              </a:rPr>
              <a:t> Bete nahi duenari zergen ordainketa erraztea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u-ES" sz="1600" dirty="0">
                <a:solidFill>
                  <a:prstClr val="black"/>
                </a:solidFill>
              </a:rPr>
              <a:t> Iruzur fiskalaren aurka borrokatzea</a:t>
            </a:r>
            <a:r>
              <a:rPr lang="eu-ES" sz="1600" dirty="0" smtClean="0">
                <a:solidFill>
                  <a:prstClr val="black"/>
                </a:solidFill>
              </a:rPr>
              <a:t>.</a:t>
            </a:r>
          </a:p>
          <a:p>
            <a:pPr lvl="3"/>
            <a:endParaRPr lang="eu-ES" sz="1600" dirty="0" smtClean="0">
              <a:solidFill>
                <a:prstClr val="black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u-ES" sz="1600" b="1" dirty="0" smtClean="0">
                <a:solidFill>
                  <a:srgbClr val="0070C0"/>
                </a:solidFill>
              </a:rPr>
              <a:t>Hurrengo pausoa LIBURUBAI izango da: erregistro liburuen informazio guztia </a:t>
            </a:r>
            <a:r>
              <a:rPr lang="eu-ES" sz="1600" b="1" dirty="0" err="1" smtClean="0">
                <a:solidFill>
                  <a:srgbClr val="0070C0"/>
                </a:solidFill>
              </a:rPr>
              <a:t>OGASUNeko</a:t>
            </a:r>
            <a:r>
              <a:rPr lang="eu-ES" sz="1600" b="1" dirty="0" smtClean="0">
                <a:solidFill>
                  <a:srgbClr val="0070C0"/>
                </a:solidFill>
              </a:rPr>
              <a:t> egoitzan izatea</a:t>
            </a:r>
            <a:endParaRPr lang="eu-ES" sz="1600" b="1" dirty="0">
              <a:solidFill>
                <a:srgbClr val="0070C0"/>
              </a:solidFill>
            </a:endParaRPr>
          </a:p>
          <a:p>
            <a:pPr lvl="2"/>
            <a:endParaRPr lang="es-ES" sz="1600" dirty="0">
              <a:solidFill>
                <a:prstClr val="black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u-ES" sz="1600" b="1" dirty="0">
                <a:solidFill>
                  <a:srgbClr val="5B9BD5">
                    <a:lumMod val="75000"/>
                  </a:srgbClr>
                </a:solidFill>
                <a:cs typeface="Arial" panose="020B0604020202020204" pitchFamily="34" charset="0"/>
              </a:rPr>
              <a:t>Etorkizunean betebehar formalak murrizten laguntzea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u-ES" sz="1600" dirty="0" smtClean="0">
                <a:solidFill>
                  <a:prstClr val="black"/>
                </a:solidFill>
              </a:rPr>
              <a:t>Aitorpenen </a:t>
            </a:r>
            <a:r>
              <a:rPr lang="eu-ES" sz="1600" dirty="0">
                <a:solidFill>
                  <a:prstClr val="black"/>
                </a:solidFill>
              </a:rPr>
              <a:t>zirriborroak prestatzea: </a:t>
            </a:r>
            <a:r>
              <a:rPr lang="eu-ES" sz="1600" dirty="0" smtClean="0">
                <a:solidFill>
                  <a:prstClr val="black"/>
                </a:solidFill>
              </a:rPr>
              <a:t>BEZa, </a:t>
            </a:r>
            <a:r>
              <a:rPr lang="eu-ES" sz="1600" dirty="0">
                <a:solidFill>
                  <a:prstClr val="black"/>
                </a:solidFill>
              </a:rPr>
              <a:t>jarduera ekonomikoen etekin garbia, PFEZ</a:t>
            </a:r>
            <a:endParaRPr lang="es-ES" sz="1600" dirty="0">
              <a:solidFill>
                <a:prstClr val="black"/>
              </a:solidFill>
            </a:endParaRPr>
          </a:p>
          <a:p>
            <a:pPr lvl="2"/>
            <a:endParaRPr lang="es-ES" sz="1600" dirty="0">
              <a:solidFill>
                <a:prstClr val="black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u-ES" sz="1600" b="1" dirty="0">
                <a:solidFill>
                  <a:srgbClr val="5B9BD5">
                    <a:lumMod val="75000"/>
                  </a:srgbClr>
                </a:solidFill>
                <a:cs typeface="Arial" panose="020B0604020202020204" pitchFamily="34" charset="0"/>
              </a:rPr>
              <a:t>Lehia</a:t>
            </a:r>
            <a:r>
              <a:rPr lang="eu-ES" sz="1600" dirty="0">
                <a:solidFill>
                  <a:prstClr val="black"/>
                </a:solidFill>
              </a:rPr>
              <a:t> babestea </a:t>
            </a:r>
            <a:r>
              <a:rPr lang="eu-ES" sz="1600" dirty="0" smtClean="0">
                <a:solidFill>
                  <a:prstClr val="black"/>
                </a:solidFill>
              </a:rPr>
              <a:t>=&gt; </a:t>
            </a:r>
            <a:r>
              <a:rPr lang="eu-ES" sz="1600" dirty="0">
                <a:solidFill>
                  <a:prstClr val="black"/>
                </a:solidFill>
              </a:rPr>
              <a:t>bidezko </a:t>
            </a:r>
            <a:r>
              <a:rPr lang="eu-ES" sz="1600" dirty="0" smtClean="0">
                <a:solidFill>
                  <a:prstClr val="black"/>
                </a:solidFill>
              </a:rPr>
              <a:t>lehia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u-ES" sz="16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u-ES" sz="1600" b="1" dirty="0" smtClean="0">
                <a:solidFill>
                  <a:srgbClr val="5B9BD5">
                    <a:lumMod val="75000"/>
                  </a:srgbClr>
                </a:solidFill>
                <a:cs typeface="Arial" panose="020B0604020202020204" pitchFamily="34" charset="0"/>
              </a:rPr>
              <a:t>Herritarrek</a:t>
            </a:r>
            <a:r>
              <a:rPr lang="eu-ES" sz="1600" dirty="0" smtClean="0">
                <a:solidFill>
                  <a:prstClr val="black"/>
                </a:solidFill>
              </a:rPr>
              <a:t> </a:t>
            </a:r>
            <a:r>
              <a:rPr lang="eu-ES" sz="1600" dirty="0">
                <a:solidFill>
                  <a:prstClr val="black"/>
                </a:solidFill>
              </a:rPr>
              <a:t>Zerga Administrazioarekin duten harremana aldatzea</a:t>
            </a:r>
          </a:p>
          <a:p>
            <a:pPr lvl="2"/>
            <a:endParaRPr lang="es-ES" sz="1600" dirty="0">
              <a:solidFill>
                <a:prstClr val="black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u-ES" sz="1600" b="1" dirty="0">
                <a:solidFill>
                  <a:srgbClr val="5B9BD5">
                    <a:lumMod val="75000"/>
                  </a:srgbClr>
                </a:solidFill>
                <a:cs typeface="Arial" panose="020B0604020202020204" pitchFamily="34" charset="0"/>
              </a:rPr>
              <a:t>Faktura elektronikoaren</a:t>
            </a:r>
            <a:r>
              <a:rPr lang="eu-ES" sz="1600" dirty="0">
                <a:solidFill>
                  <a:prstClr val="black"/>
                </a:solidFill>
              </a:rPr>
              <a:t> erabilera </a:t>
            </a:r>
            <a:r>
              <a:rPr lang="eu-ES" sz="1600" dirty="0" smtClean="0">
                <a:solidFill>
                  <a:prstClr val="black"/>
                </a:solidFill>
              </a:rPr>
              <a:t>sustatzea eta negozioen </a:t>
            </a:r>
            <a:r>
              <a:rPr lang="eu-ES" sz="1600" dirty="0" err="1" smtClean="0">
                <a:solidFill>
                  <a:prstClr val="black"/>
                </a:solidFill>
              </a:rPr>
              <a:t>digitalizazioa</a:t>
            </a:r>
            <a:r>
              <a:rPr lang="eu-ES" sz="1600" dirty="0" smtClean="0">
                <a:solidFill>
                  <a:prstClr val="black"/>
                </a:solidFill>
              </a:rPr>
              <a:t>.</a:t>
            </a:r>
            <a:endParaRPr lang="eu-ES" sz="1600" dirty="0">
              <a:solidFill>
                <a:prstClr val="black"/>
              </a:solidFill>
            </a:endParaRPr>
          </a:p>
          <a:p>
            <a:pPr lvl="2"/>
            <a:r>
              <a:rPr lang="es-ES" sz="1600" dirty="0">
                <a:solidFill>
                  <a:prstClr val="black"/>
                </a:solidFill>
              </a:rPr>
              <a:t/>
            </a:r>
            <a:br>
              <a:rPr lang="es-ES" sz="1600" dirty="0">
                <a:solidFill>
                  <a:prstClr val="black"/>
                </a:solidFill>
              </a:rPr>
            </a:br>
            <a:endParaRPr lang="es-ES" sz="1600" dirty="0">
              <a:solidFill>
                <a:prstClr val="black"/>
              </a:solidFill>
            </a:endParaRPr>
          </a:p>
          <a:p>
            <a:pPr lvl="1" algn="just"/>
            <a:endParaRPr lang="es-E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6451600"/>
            <a:ext cx="2743200" cy="365125"/>
          </a:xfrm>
        </p:spPr>
        <p:txBody>
          <a:bodyPr/>
          <a:lstStyle/>
          <a:p>
            <a:fld id="{9DB02DC3-1C3E-4CA7-9EFA-6869C67E13C1}" type="slidenum">
              <a:rPr lang="es-ES" sz="1600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4</a:t>
            </a:fld>
            <a:endParaRPr lang="es-ES" sz="160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6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stuKoadroa 2"/>
          <p:cNvSpPr txBox="1"/>
          <p:nvPr/>
        </p:nvSpPr>
        <p:spPr>
          <a:xfrm>
            <a:off x="5880067" y="403204"/>
            <a:ext cx="537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u-ES" b="1" dirty="0" smtClean="0">
                <a:solidFill>
                  <a:prstClr val="black"/>
                </a:solidFill>
                <a:cs typeface="Poppins" panose="00000500000000000000" pitchFamily="2" charset="0"/>
              </a:rPr>
              <a:t>NOLA FUNTZIONATZEN DU?</a:t>
            </a:r>
            <a:endParaRPr lang="es-ES" b="1" dirty="0">
              <a:solidFill>
                <a:prstClr val="black"/>
              </a:solidFill>
              <a:cs typeface="Poppins" panose="00000500000000000000" pitchFamily="2" charset="0"/>
            </a:endParaRPr>
          </a:p>
        </p:txBody>
      </p:sp>
      <p:sp>
        <p:nvSpPr>
          <p:cNvPr id="4" name="TestuKoadroa 3"/>
          <p:cNvSpPr txBox="1"/>
          <p:nvPr/>
        </p:nvSpPr>
        <p:spPr>
          <a:xfrm>
            <a:off x="587374" y="1665288"/>
            <a:ext cx="106709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02 |</a:t>
            </a:r>
            <a:r>
              <a:rPr lang="eu-ES" sz="2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u-E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Nola funtzionatzen du? </a:t>
            </a:r>
            <a:r>
              <a:rPr lang="eu-ES" sz="2200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Online</a:t>
            </a:r>
            <a:r>
              <a:rPr lang="eu-E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bidaltzea</a:t>
            </a:r>
            <a:endParaRPr lang="eu-ES" sz="2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TestuKoadroa 4"/>
          <p:cNvSpPr txBox="1"/>
          <p:nvPr/>
        </p:nvSpPr>
        <p:spPr>
          <a:xfrm>
            <a:off x="11258312" y="403204"/>
            <a:ext cx="609600" cy="630942"/>
          </a:xfrm>
          <a:prstGeom prst="rect">
            <a:avLst/>
          </a:prstGeom>
          <a:solidFill>
            <a:srgbClr val="0047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u-ES" sz="3400" b="1" dirty="0">
                <a:solidFill>
                  <a:prstClr val="white"/>
                </a:solidFill>
                <a:cs typeface="Poppins" panose="00000500000000000000" pitchFamily="2" charset="0"/>
              </a:rPr>
              <a:t>2</a:t>
            </a:r>
            <a:endParaRPr lang="es-ES" sz="3400" b="1" dirty="0">
              <a:solidFill>
                <a:prstClr val="white"/>
              </a:solidFill>
              <a:cs typeface="Poppins" panose="00000500000000000000" pitchFamily="2" charset="0"/>
            </a:endParaRPr>
          </a:p>
        </p:txBody>
      </p:sp>
      <p:sp>
        <p:nvSpPr>
          <p:cNvPr id="9" name="TestuKoadroa 8"/>
          <p:cNvSpPr txBox="1"/>
          <p:nvPr/>
        </p:nvSpPr>
        <p:spPr>
          <a:xfrm>
            <a:off x="604185" y="2034869"/>
            <a:ext cx="10944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s-ES" sz="1400" dirty="0" smtClean="0">
                <a:solidFill>
                  <a:prstClr val="black"/>
                </a:solidFill>
                <a:latin typeface="Poppins" panose="00000500000000000000"/>
              </a:rPr>
              <a:t/>
            </a:r>
            <a:br>
              <a:rPr lang="es-ES" sz="1400" dirty="0" smtClean="0">
                <a:solidFill>
                  <a:prstClr val="black"/>
                </a:solidFill>
                <a:latin typeface="Poppins" panose="00000500000000000000"/>
              </a:rPr>
            </a:br>
            <a:endParaRPr lang="es-ES" sz="1400" dirty="0" smtClean="0">
              <a:solidFill>
                <a:prstClr val="black"/>
              </a:solidFill>
              <a:latin typeface="Poppins" panose="0000050000000000000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645160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9DB02DC3-1C3E-4CA7-9EFA-6869C67E13C1}" type="slidenum">
              <a:rPr lang="es-ES" sz="16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5</a:t>
            </a:fld>
            <a:endParaRPr lang="es-ES" sz="160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3" name="TestuKoadroa 8"/>
          <p:cNvSpPr txBox="1"/>
          <p:nvPr/>
        </p:nvSpPr>
        <p:spPr>
          <a:xfrm>
            <a:off x="1100102" y="2245769"/>
            <a:ext cx="10767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u-ES" sz="20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/>
            <a:endParaRPr lang="eu-ES" sz="20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/>
            <a:endParaRPr lang="eu-E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5" y="2034869"/>
            <a:ext cx="9748104" cy="473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4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stuKoadroa 2"/>
          <p:cNvSpPr txBox="1"/>
          <p:nvPr/>
        </p:nvSpPr>
        <p:spPr>
          <a:xfrm>
            <a:off x="5880067" y="403204"/>
            <a:ext cx="537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u-ES" b="1" dirty="0">
                <a:solidFill>
                  <a:prstClr val="black"/>
                </a:solidFill>
                <a:cs typeface="Poppins" panose="00000500000000000000" pitchFamily="2" charset="0"/>
              </a:rPr>
              <a:t>NOLA FUNTZIONATZEN DU?</a:t>
            </a:r>
            <a:endParaRPr lang="eu-ES" b="1" dirty="0">
              <a:latin typeface="+mj-lt"/>
              <a:cs typeface="Poppins" panose="00000500000000000000" pitchFamily="2" charset="0"/>
            </a:endParaRPr>
          </a:p>
        </p:txBody>
      </p:sp>
      <p:sp>
        <p:nvSpPr>
          <p:cNvPr id="4" name="TestuKoadroa 3"/>
          <p:cNvSpPr txBox="1"/>
          <p:nvPr/>
        </p:nvSpPr>
        <p:spPr>
          <a:xfrm>
            <a:off x="587375" y="1665288"/>
            <a:ext cx="7563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02 |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Zer informazio iristen zaio Ogasunari?</a:t>
            </a:r>
          </a:p>
          <a:p>
            <a:endParaRPr lang="eu-E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stuKoadroa 4"/>
          <p:cNvSpPr txBox="1"/>
          <p:nvPr/>
        </p:nvSpPr>
        <p:spPr>
          <a:xfrm>
            <a:off x="11258312" y="403204"/>
            <a:ext cx="609600" cy="630942"/>
          </a:xfrm>
          <a:prstGeom prst="rect">
            <a:avLst/>
          </a:prstGeom>
          <a:solidFill>
            <a:srgbClr val="0047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u-ES" sz="3400" b="1" dirty="0">
                <a:solidFill>
                  <a:schemeClr val="bg1"/>
                </a:solidFill>
                <a:latin typeface="+mj-lt"/>
                <a:cs typeface="Poppins" panose="00000500000000000000" pitchFamily="2" charset="0"/>
              </a:rPr>
              <a:t>2</a:t>
            </a:r>
            <a:endParaRPr lang="es-ES" sz="3400" b="1" dirty="0">
              <a:solidFill>
                <a:schemeClr val="bg1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645160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9DB02DC3-1C3E-4CA7-9EFA-6869C67E13C1}" type="slidenum"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s-E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stuKoadroa 8"/>
          <p:cNvSpPr txBox="1"/>
          <p:nvPr/>
        </p:nvSpPr>
        <p:spPr>
          <a:xfrm>
            <a:off x="712269" y="2184752"/>
            <a:ext cx="10627999" cy="535531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lvl="1" algn="just"/>
            <a:r>
              <a:rPr lang="eu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u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TicketBAI</a:t>
            </a:r>
            <a:r>
              <a:rPr lang="eu-ES" dirty="0" smtClean="0">
                <a:latin typeface="Arial" panose="020B0604020202020204" pitchFamily="34" charset="0"/>
                <a:cs typeface="Arial" panose="020B0604020202020204" pitchFamily="34" charset="0"/>
              </a:rPr>
              <a:t> fitxategiek informazio hau jasotzen dute:</a:t>
            </a:r>
          </a:p>
          <a:p>
            <a:pPr lvl="1" algn="just"/>
            <a:endParaRPr lang="eu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+mj-lt"/>
              <a:buAutoNum type="alphaLcParenR"/>
            </a:pPr>
            <a:r>
              <a:rPr lang="eu-ES" b="1" dirty="0" smtClean="0">
                <a:solidFill>
                  <a:srgbClr val="0070C0"/>
                </a:solidFill>
                <a:cs typeface="Arial" panose="020B0604020202020204" pitchFamily="34" charset="0"/>
              </a:rPr>
              <a:t>Fakturaren informazioa</a:t>
            </a:r>
            <a:r>
              <a:rPr lang="eu-ES" b="1" dirty="0" smtClean="0">
                <a:cs typeface="Arial" panose="020B0604020202020204" pitchFamily="34" charset="0"/>
              </a:rPr>
              <a:t>: </a:t>
            </a:r>
            <a:r>
              <a:rPr lang="eu-ES" dirty="0" smtClean="0">
                <a:cs typeface="Arial" panose="020B0604020202020204" pitchFamily="34" charset="0"/>
              </a:rPr>
              <a:t>datu guztiak + eragiketen xehetasunak</a:t>
            </a:r>
            <a:r>
              <a:rPr lang="eu-E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u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Inoiz ere babespeko informazioa, </a:t>
            </a:r>
            <a:r>
              <a:rPr lang="eu-ES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u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 nola osasun arlokoa </a:t>
            </a:r>
            <a:r>
              <a:rPr lang="eu-ES" dirty="0" smtClean="0">
                <a:latin typeface="Arial" panose="020B0604020202020204" pitchFamily="34" charset="0"/>
                <a:cs typeface="Arial" panose="020B0604020202020204" pitchFamily="34" charset="0"/>
              </a:rPr>
              <a:t>(679/2016/EB Erregelamenduko</a:t>
            </a:r>
            <a:r>
              <a:rPr lang="eu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 9. </a:t>
            </a:r>
            <a:r>
              <a:rPr lang="eu-ES" dirty="0" smtClean="0">
                <a:latin typeface="Arial" panose="020B0604020202020204" pitchFamily="34" charset="0"/>
                <a:cs typeface="Arial" panose="020B0604020202020204" pitchFamily="34" charset="0"/>
              </a:rPr>
              <a:t>artikulua, datu babesari buruzkoa).</a:t>
            </a:r>
          </a:p>
          <a:p>
            <a:pPr lvl="1" algn="just"/>
            <a:r>
              <a:rPr lang="eu-ES" b="1" dirty="0" smtClean="0">
                <a:cs typeface="Arial" panose="020B0604020202020204" pitchFamily="34" charset="0"/>
              </a:rPr>
              <a:t> +</a:t>
            </a:r>
            <a:r>
              <a:rPr lang="eu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u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Fakturak ez dauden zergadunaren datuak</a:t>
            </a:r>
            <a:endParaRPr lang="eu-ES" b="1" dirty="0" smtClean="0">
              <a:cs typeface="Arial" panose="020B0604020202020204" pitchFamily="34" charset="0"/>
            </a:endParaRPr>
          </a:p>
          <a:p>
            <a:pPr lvl="1" algn="just"/>
            <a:endParaRPr lang="eu-ES" b="1" dirty="0" smtClean="0">
              <a:solidFill>
                <a:srgbClr val="00478A"/>
              </a:solidFill>
              <a:cs typeface="Arial" panose="020B0604020202020204" pitchFamily="34" charset="0"/>
            </a:endParaRPr>
          </a:p>
          <a:p>
            <a:pPr lvl="1" algn="just"/>
            <a:r>
              <a:rPr lang="eu-ES" b="1" dirty="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TBAI aztarnak: </a:t>
            </a:r>
            <a:r>
              <a:rPr lang="eu-E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aurreko fakturaren informazioa eta softwarea egin duenaren informazioa:</a:t>
            </a:r>
          </a:p>
          <a:p>
            <a:pPr marL="800100" lvl="1" indent="-342900" algn="just">
              <a:buFont typeface="+mj-lt"/>
              <a:buAutoNum type="alphaLcParenR" startAt="5"/>
            </a:pPr>
            <a:endParaRPr lang="eu-E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u-ES" b="1" dirty="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Kateamendua</a:t>
            </a:r>
            <a:r>
              <a:rPr lang="eu-E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aurreko faktura. Aurreko fakturaren seriea, zenbakia, bidalketa data eta sinadura.</a:t>
            </a:r>
          </a:p>
          <a:p>
            <a:pPr lvl="2" algn="just"/>
            <a:endParaRPr lang="eu-E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u-E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u-ES" b="1" dirty="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TBAI lizentzia</a:t>
            </a:r>
            <a:r>
              <a:rPr lang="eu-E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TBAI software bermatzailearen erregistroak emana, entitate garatzailearen identifikazioa eta softwarearen izena.</a:t>
            </a:r>
          </a:p>
          <a:p>
            <a:pPr lvl="1" algn="just"/>
            <a:endParaRPr lang="eu-ES" b="1" dirty="0" smtClean="0">
              <a:solidFill>
                <a:srgbClr val="00478A"/>
              </a:solidFill>
              <a:cs typeface="Arial" panose="020B0604020202020204" pitchFamily="34" charset="0"/>
            </a:endParaRPr>
          </a:p>
          <a:p>
            <a:pPr marL="800100" lvl="1" indent="-342900" algn="just">
              <a:buFont typeface="+mj-lt"/>
              <a:buAutoNum type="alphaLcParenR"/>
            </a:pPr>
            <a:endParaRPr lang="eu-ES" b="1" dirty="0" smtClean="0">
              <a:solidFill>
                <a:srgbClr val="00478A"/>
              </a:solidFill>
              <a:cs typeface="Arial" panose="020B0604020202020204" pitchFamily="34" charset="0"/>
            </a:endParaRPr>
          </a:p>
          <a:p>
            <a:pPr lvl="1" algn="just"/>
            <a:endParaRPr lang="eu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+mj-lt"/>
              <a:buAutoNum type="alphaLcParenR"/>
            </a:pPr>
            <a:endParaRPr lang="eu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+mj-lt"/>
              <a:buAutoNum type="alphaLcParenR"/>
            </a:pPr>
            <a:endParaRPr lang="eu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78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stuKoadroa 2"/>
          <p:cNvSpPr txBox="1"/>
          <p:nvPr/>
        </p:nvSpPr>
        <p:spPr>
          <a:xfrm>
            <a:off x="5880067" y="403204"/>
            <a:ext cx="537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u-ES" b="1" dirty="0">
                <a:solidFill>
                  <a:prstClr val="black"/>
                </a:solidFill>
                <a:cs typeface="Poppins" panose="00000500000000000000" pitchFamily="2" charset="0"/>
              </a:rPr>
              <a:t>NOLA FUNTZIONATZEN DU? </a:t>
            </a:r>
          </a:p>
        </p:txBody>
      </p:sp>
      <p:sp>
        <p:nvSpPr>
          <p:cNvPr id="4" name="TestuKoadroa 3"/>
          <p:cNvSpPr txBox="1"/>
          <p:nvPr/>
        </p:nvSpPr>
        <p:spPr>
          <a:xfrm>
            <a:off x="587375" y="1398588"/>
            <a:ext cx="7563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200" b="1" dirty="0">
                <a:solidFill>
                  <a:prstClr val="black"/>
                </a:solidFill>
                <a:cs typeface="Arial" panose="020B0604020202020204" pitchFamily="34" charset="0"/>
              </a:rPr>
              <a:t>02 |</a:t>
            </a:r>
            <a:r>
              <a:rPr lang="eu-ES" sz="2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u-E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Zer ikus daiteke fakturan?</a:t>
            </a:r>
            <a:endParaRPr lang="eu-ES" sz="22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TestuKoadroa 4"/>
          <p:cNvSpPr txBox="1"/>
          <p:nvPr/>
        </p:nvSpPr>
        <p:spPr>
          <a:xfrm>
            <a:off x="11258312" y="403204"/>
            <a:ext cx="609600" cy="630942"/>
          </a:xfrm>
          <a:prstGeom prst="rect">
            <a:avLst/>
          </a:prstGeom>
          <a:solidFill>
            <a:srgbClr val="0047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u-ES" sz="3400" b="1">
                <a:solidFill>
                  <a:prstClr val="white"/>
                </a:solidFill>
                <a:cs typeface="Poppins" panose="00000500000000000000" pitchFamily="2" charset="0"/>
              </a:rPr>
              <a:t>2</a:t>
            </a:r>
          </a:p>
        </p:txBody>
      </p:sp>
      <p:sp>
        <p:nvSpPr>
          <p:cNvPr id="9" name="TestuKoadroa 8"/>
          <p:cNvSpPr txBox="1"/>
          <p:nvPr/>
        </p:nvSpPr>
        <p:spPr>
          <a:xfrm>
            <a:off x="604185" y="2034869"/>
            <a:ext cx="10944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u-ES" sz="1400">
                <a:solidFill>
                  <a:prstClr val="black"/>
                </a:solidFill>
                <a:latin typeface="Poppins" panose="00000500000000000000"/>
              </a:rPr>
              <a:t/>
            </a:r>
            <a:br>
              <a:rPr lang="eu-ES" sz="1400">
                <a:solidFill>
                  <a:prstClr val="black"/>
                </a:solidFill>
                <a:latin typeface="Poppins" panose="00000500000000000000"/>
              </a:rPr>
            </a:br>
            <a:endParaRPr lang="eu-ES" sz="1400">
              <a:solidFill>
                <a:prstClr val="black"/>
              </a:solidFill>
              <a:latin typeface="Poppins" panose="0000050000000000000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645160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9DB02DC3-1C3E-4CA7-9EFA-6869C67E13C1}" type="slidenum">
              <a:rPr lang="es-ES" sz="16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7</a:t>
            </a:fld>
            <a:endParaRPr lang="es-ES" sz="160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915022" y="1967532"/>
            <a:ext cx="10440164" cy="5377279"/>
            <a:chOff x="818147" y="1886640"/>
            <a:chExt cx="10440164" cy="5377279"/>
          </a:xfrm>
        </p:grpSpPr>
        <p:sp>
          <p:nvSpPr>
            <p:cNvPr id="11" name="TestuKoadroa 8"/>
            <p:cNvSpPr txBox="1"/>
            <p:nvPr/>
          </p:nvSpPr>
          <p:spPr>
            <a:xfrm>
              <a:off x="3304492" y="2000940"/>
              <a:ext cx="7953819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 algn="just"/>
              <a:r>
                <a:rPr lang="eu-ES" sz="1600" dirty="0">
                  <a:solidFill>
                    <a:prstClr val="black"/>
                  </a:solidFill>
                </a:rPr>
                <a:t>Eragiketak justifikatzeko </a:t>
              </a:r>
              <a:r>
                <a:rPr lang="eu-ES" sz="1600" b="1" dirty="0">
                  <a:solidFill>
                    <a:prstClr val="black"/>
                  </a:solidFill>
                </a:rPr>
                <a:t>fakturak</a:t>
              </a:r>
              <a:r>
                <a:rPr lang="eu-ES" sz="1600" dirty="0">
                  <a:solidFill>
                    <a:prstClr val="black"/>
                  </a:solidFill>
                </a:rPr>
                <a:t> edo dokumentu elektronikoak zein paperezkoak </a:t>
              </a:r>
              <a:r>
                <a:rPr lang="eu-ES" sz="1600" b="1" dirty="0">
                  <a:solidFill>
                    <a:prstClr val="black"/>
                  </a:solidFill>
                </a:rPr>
                <a:t>dokumentua identifikatzeko kode bat eta QR kode bat</a:t>
              </a:r>
              <a:r>
                <a:rPr lang="eu-ES" sz="1600" dirty="0">
                  <a:solidFill>
                    <a:prstClr val="black"/>
                  </a:solidFill>
                </a:rPr>
                <a:t> izan beharko dute.</a:t>
              </a:r>
            </a:p>
            <a:p>
              <a:pPr lvl="2" algn="just"/>
              <a:r>
                <a:rPr lang="eu-ES" sz="1600" dirty="0">
                  <a:solidFill>
                    <a:prstClr val="black"/>
                  </a:solidFill>
                </a:rPr>
                <a:t/>
              </a:r>
              <a:br>
                <a:rPr lang="eu-ES" sz="1600" dirty="0">
                  <a:solidFill>
                    <a:prstClr val="black"/>
                  </a:solidFill>
                </a:rPr>
              </a:br>
              <a:r>
                <a:rPr lang="eu-ES" sz="1600" b="1" dirty="0" err="1">
                  <a:solidFill>
                    <a:srgbClr val="5B9BD5">
                      <a:lumMod val="75000"/>
                    </a:srgbClr>
                  </a:solidFill>
                </a:rPr>
                <a:t>TicketBAI</a:t>
              </a:r>
              <a:r>
                <a:rPr lang="eu-ES" sz="1600" b="1" dirty="0">
                  <a:solidFill>
                    <a:srgbClr val="5B9BD5">
                      <a:lumMod val="75000"/>
                    </a:srgbClr>
                  </a:solidFill>
                </a:rPr>
                <a:t> </a:t>
              </a:r>
              <a:r>
                <a:rPr lang="eu-ES" sz="1600" b="1" dirty="0" err="1">
                  <a:solidFill>
                    <a:srgbClr val="5B9BD5">
                      <a:lumMod val="75000"/>
                    </a:srgbClr>
                  </a:solidFill>
                </a:rPr>
                <a:t>idenfitikagarria</a:t>
              </a:r>
              <a:r>
                <a:rPr lang="eu-ES" sz="1600" b="1" dirty="0">
                  <a:solidFill>
                    <a:srgbClr val="5B9BD5">
                      <a:lumMod val="75000"/>
                    </a:srgbClr>
                  </a:solidFill>
                </a:rPr>
                <a:t>:</a:t>
              </a:r>
            </a:p>
            <a:p>
              <a:pPr lvl="2" algn="just"/>
              <a:r>
                <a:rPr lang="eu-ES" sz="1600" dirty="0" smtClean="0">
                  <a:solidFill>
                    <a:prstClr val="black"/>
                  </a:solidFill>
                </a:rPr>
                <a:t>Jaulkitzailearen </a:t>
              </a:r>
              <a:r>
                <a:rPr lang="eu-ES" sz="1600" dirty="0">
                  <a:solidFill>
                    <a:prstClr val="black"/>
                  </a:solidFill>
                </a:rPr>
                <a:t>IFZ – </a:t>
              </a:r>
              <a:r>
                <a:rPr lang="eu-ES" sz="1600" dirty="0" smtClean="0">
                  <a:solidFill>
                    <a:prstClr val="black"/>
                  </a:solidFill>
                </a:rPr>
                <a:t>Jaulkipen </a:t>
              </a:r>
              <a:r>
                <a:rPr lang="eu-ES" sz="1600" dirty="0">
                  <a:solidFill>
                    <a:prstClr val="black"/>
                  </a:solidFill>
                </a:rPr>
                <a:t>data – </a:t>
              </a:r>
              <a:r>
                <a:rPr lang="eu-ES" sz="1600" dirty="0" err="1">
                  <a:solidFill>
                    <a:prstClr val="black"/>
                  </a:solidFill>
                </a:rPr>
                <a:t>HASHeko</a:t>
              </a:r>
              <a:r>
                <a:rPr lang="eu-ES" sz="1600" dirty="0">
                  <a:solidFill>
                    <a:prstClr val="black"/>
                  </a:solidFill>
                </a:rPr>
                <a:t> lehenengo 13 posizioak – </a:t>
              </a:r>
              <a:r>
                <a:rPr lang="eu-ES" sz="1600" dirty="0" smtClean="0">
                  <a:solidFill>
                    <a:prstClr val="black"/>
                  </a:solidFill>
                </a:rPr>
                <a:t>Kontrol </a:t>
              </a:r>
              <a:r>
                <a:rPr lang="eu-ES" sz="1600" dirty="0">
                  <a:solidFill>
                    <a:prstClr val="black"/>
                  </a:solidFill>
                </a:rPr>
                <a:t>kodea.</a:t>
              </a:r>
            </a:p>
            <a:p>
              <a:pPr lvl="2" algn="just"/>
              <a:endParaRPr lang="eu-ES" sz="1600" dirty="0">
                <a:solidFill>
                  <a:prstClr val="black"/>
                </a:solidFill>
              </a:endParaRPr>
            </a:p>
            <a:p>
              <a:pPr lvl="2" algn="just"/>
              <a:r>
                <a:rPr lang="eu-ES" sz="1600" dirty="0">
                  <a:solidFill>
                    <a:prstClr val="black"/>
                  </a:solidFill>
                </a:rPr>
                <a:t/>
              </a:r>
              <a:br>
                <a:rPr lang="eu-ES" sz="1600" dirty="0">
                  <a:solidFill>
                    <a:prstClr val="black"/>
                  </a:solidFill>
                </a:rPr>
              </a:br>
              <a:r>
                <a:rPr lang="eu-ES" sz="1600" b="1" dirty="0">
                  <a:solidFill>
                    <a:srgbClr val="5B9BD5">
                      <a:lumMod val="75000"/>
                    </a:srgbClr>
                  </a:solidFill>
                </a:rPr>
                <a:t>QR kodea:</a:t>
              </a:r>
            </a:p>
            <a:p>
              <a:pPr lvl="2" algn="just"/>
              <a:r>
                <a:rPr lang="eu-ES" sz="1600" dirty="0">
                  <a:solidFill>
                    <a:prstClr val="black"/>
                  </a:solidFill>
                </a:rPr>
                <a:t>Interneteko helbidea – </a:t>
              </a:r>
              <a:r>
                <a:rPr lang="eu-ES" sz="1600" dirty="0" err="1">
                  <a:solidFill>
                    <a:prstClr val="black"/>
                  </a:solidFill>
                </a:rPr>
                <a:t>TicketBAI</a:t>
              </a:r>
              <a:r>
                <a:rPr lang="eu-ES" sz="1600" dirty="0">
                  <a:solidFill>
                    <a:prstClr val="black"/>
                  </a:solidFill>
                </a:rPr>
                <a:t> </a:t>
              </a:r>
              <a:r>
                <a:rPr lang="eu-ES" sz="1600" dirty="0" err="1">
                  <a:solidFill>
                    <a:prstClr val="black"/>
                  </a:solidFill>
                </a:rPr>
                <a:t>idenfitikagarria</a:t>
              </a:r>
              <a:r>
                <a:rPr lang="eu-ES" sz="1600" dirty="0">
                  <a:solidFill>
                    <a:prstClr val="black"/>
                  </a:solidFill>
                </a:rPr>
                <a:t> – Fakturaren seriea – </a:t>
              </a:r>
              <a:r>
                <a:rPr lang="eu-ES" sz="1600" dirty="0" smtClean="0">
                  <a:solidFill>
                    <a:prstClr val="black"/>
                  </a:solidFill>
                </a:rPr>
                <a:t>Faktura zenbakia </a:t>
              </a:r>
              <a:r>
                <a:rPr lang="eu-ES" sz="1600" dirty="0">
                  <a:solidFill>
                    <a:prstClr val="black"/>
                  </a:solidFill>
                </a:rPr>
                <a:t>–Fakturaren </a:t>
              </a:r>
              <a:r>
                <a:rPr lang="eu-ES" sz="1600" dirty="0" smtClean="0">
                  <a:solidFill>
                    <a:prstClr val="black"/>
                  </a:solidFill>
                </a:rPr>
                <a:t>zenbateko osoa.</a:t>
              </a:r>
              <a:endParaRPr lang="eu-ES" sz="1600" dirty="0">
                <a:solidFill>
                  <a:prstClr val="black"/>
                </a:solidFill>
              </a:endParaRPr>
            </a:p>
            <a:p>
              <a:pPr lvl="2" algn="just"/>
              <a:endParaRPr lang="es-ES" sz="1600" dirty="0">
                <a:solidFill>
                  <a:prstClr val="black"/>
                </a:solidFill>
              </a:endParaRPr>
            </a:p>
            <a:p>
              <a:pPr lvl="2" algn="just"/>
              <a:endParaRPr lang="es-ES" sz="1600" dirty="0">
                <a:solidFill>
                  <a:prstClr val="black"/>
                </a:solidFill>
              </a:endParaRPr>
            </a:p>
            <a:p>
              <a:pPr lvl="1" algn="just"/>
              <a:endParaRPr lang="es-ES" sz="1600" b="1" dirty="0">
                <a:solidFill>
                  <a:prstClr val="black"/>
                </a:solidFill>
              </a:endParaRPr>
            </a:p>
            <a:p>
              <a:pPr lvl="1" algn="just"/>
              <a:endParaRPr lang="es-ES" sz="1600" b="1" dirty="0">
                <a:solidFill>
                  <a:prstClr val="black"/>
                </a:solidFill>
              </a:endParaRPr>
            </a:p>
            <a:p>
              <a:pPr lvl="1" algn="just"/>
              <a:endParaRPr lang="es-ES" sz="1600" dirty="0">
                <a:solidFill>
                  <a:prstClr val="black"/>
                </a:solidFill>
              </a:endParaRPr>
            </a:p>
            <a:p>
              <a:pPr lvl="1" algn="just"/>
              <a:endParaRPr lang="es-ES" sz="1600" dirty="0">
                <a:solidFill>
                  <a:prstClr val="black"/>
                </a:solidFill>
              </a:endParaRPr>
            </a:p>
            <a:p>
              <a:pPr lvl="1" algn="just"/>
              <a:r>
                <a:rPr lang="eu-ES" sz="1600" dirty="0">
                  <a:solidFill>
                    <a:prstClr val="black"/>
                  </a:solidFill>
                </a:rPr>
                <a:t/>
              </a:r>
              <a:br>
                <a:rPr lang="eu-ES" sz="1600" dirty="0">
                  <a:solidFill>
                    <a:prstClr val="black"/>
                  </a:solidFill>
                </a:rPr>
              </a:br>
              <a:endParaRPr lang="eu-ES" sz="1600" dirty="0">
                <a:solidFill>
                  <a:prstClr val="black"/>
                </a:solidFill>
              </a:endParaRPr>
            </a:p>
            <a:p>
              <a:pPr marL="742950" lvl="1" indent="-285750" algn="just">
                <a:buFont typeface="Arial" panose="020B0604020202020204" pitchFamily="34" charset="0"/>
                <a:buChar char="•"/>
              </a:pPr>
              <a:endParaRPr lang="es-ES" sz="1600" dirty="0">
                <a:solidFill>
                  <a:prstClr val="black"/>
                </a:solidFill>
              </a:endParaRPr>
            </a:p>
          </p:txBody>
        </p:sp>
        <p:cxnSp>
          <p:nvCxnSpPr>
            <p:cNvPr id="12" name="11 Conector recto de flecha"/>
            <p:cNvCxnSpPr/>
            <p:nvPr/>
          </p:nvCxnSpPr>
          <p:spPr>
            <a:xfrm flipV="1">
              <a:off x="2802355" y="3424308"/>
              <a:ext cx="1413510" cy="205246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/>
            <p:nvPr/>
          </p:nvCxnSpPr>
          <p:spPr>
            <a:xfrm flipV="1">
              <a:off x="2925158" y="4543124"/>
              <a:ext cx="1290707" cy="153041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 descr="C:\Users\GOROPERM\AppData\Local\Microsoft\Windows\Temporary Internet Files\Content.Outlook\RFEVTZF2\tiket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147" y="1886640"/>
              <a:ext cx="2057145" cy="4765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06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stuKoadroa 2"/>
          <p:cNvSpPr txBox="1"/>
          <p:nvPr/>
        </p:nvSpPr>
        <p:spPr>
          <a:xfrm>
            <a:off x="5880067" y="403204"/>
            <a:ext cx="537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u-ES" b="1" dirty="0">
                <a:solidFill>
                  <a:prstClr val="black"/>
                </a:solidFill>
                <a:cs typeface="Poppins" panose="00000500000000000000" pitchFamily="2" charset="0"/>
              </a:rPr>
              <a:t>NOLA FUNTZIONATZEN </a:t>
            </a:r>
            <a:r>
              <a:rPr lang="eu-ES" b="1" dirty="0" smtClean="0">
                <a:solidFill>
                  <a:prstClr val="black"/>
                </a:solidFill>
                <a:cs typeface="Poppins" panose="00000500000000000000" pitchFamily="2" charset="0"/>
              </a:rPr>
              <a:t>DU?</a:t>
            </a:r>
            <a:endParaRPr lang="eu-ES" b="1" dirty="0">
              <a:solidFill>
                <a:prstClr val="black"/>
              </a:solidFill>
              <a:cs typeface="Poppins" panose="00000500000000000000" pitchFamily="2" charset="0"/>
            </a:endParaRPr>
          </a:p>
        </p:txBody>
      </p:sp>
      <p:sp>
        <p:nvSpPr>
          <p:cNvPr id="4" name="TestuKoadroa 3"/>
          <p:cNvSpPr txBox="1"/>
          <p:nvPr/>
        </p:nvSpPr>
        <p:spPr>
          <a:xfrm>
            <a:off x="587375" y="1665288"/>
            <a:ext cx="7563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200" b="1" dirty="0">
                <a:solidFill>
                  <a:prstClr val="black"/>
                </a:solidFill>
                <a:cs typeface="Arial" panose="020B0604020202020204" pitchFamily="34" charset="0"/>
              </a:rPr>
              <a:t>     02 |  </a:t>
            </a:r>
            <a:r>
              <a:rPr lang="eu-E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Zer egin dezake bezeroak?</a:t>
            </a:r>
            <a:endParaRPr lang="eu-ES" sz="2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estuKoadroa 4"/>
          <p:cNvSpPr txBox="1"/>
          <p:nvPr/>
        </p:nvSpPr>
        <p:spPr>
          <a:xfrm>
            <a:off x="11258312" y="403204"/>
            <a:ext cx="609600" cy="630942"/>
          </a:xfrm>
          <a:prstGeom prst="rect">
            <a:avLst/>
          </a:prstGeom>
          <a:solidFill>
            <a:srgbClr val="0047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u-ES" sz="3400" b="1">
                <a:solidFill>
                  <a:prstClr val="white"/>
                </a:solidFill>
                <a:cs typeface="Poppins" panose="00000500000000000000" pitchFamily="2" charset="0"/>
              </a:rPr>
              <a:t>2</a:t>
            </a:r>
          </a:p>
        </p:txBody>
      </p:sp>
      <p:sp>
        <p:nvSpPr>
          <p:cNvPr id="9" name="TestuKoadroa 8"/>
          <p:cNvSpPr txBox="1"/>
          <p:nvPr/>
        </p:nvSpPr>
        <p:spPr>
          <a:xfrm>
            <a:off x="604185" y="2034869"/>
            <a:ext cx="10944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u-ES" sz="1400">
                <a:solidFill>
                  <a:prstClr val="black"/>
                </a:solidFill>
                <a:latin typeface="Poppins" panose="00000500000000000000"/>
              </a:rPr>
              <a:t/>
            </a:r>
            <a:br>
              <a:rPr lang="eu-ES" sz="1400">
                <a:solidFill>
                  <a:prstClr val="black"/>
                </a:solidFill>
                <a:latin typeface="Poppins" panose="00000500000000000000"/>
              </a:rPr>
            </a:br>
            <a:endParaRPr lang="eu-ES" sz="1400">
              <a:solidFill>
                <a:prstClr val="black"/>
              </a:solidFill>
              <a:latin typeface="Poppins" panose="0000050000000000000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645160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9DB02DC3-1C3E-4CA7-9EFA-6869C67E13C1}" type="slidenum">
              <a:rPr lang="es-ES" sz="16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8</a:t>
            </a:fld>
            <a:endParaRPr lang="es-ES" sz="160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712269" y="2296479"/>
            <a:ext cx="10546043" cy="4524315"/>
            <a:chOff x="712269" y="2063531"/>
            <a:chExt cx="10546043" cy="4524315"/>
          </a:xfrm>
        </p:grpSpPr>
        <p:sp>
          <p:nvSpPr>
            <p:cNvPr id="11" name="TestuKoadroa 8"/>
            <p:cNvSpPr txBox="1"/>
            <p:nvPr/>
          </p:nvSpPr>
          <p:spPr>
            <a:xfrm>
              <a:off x="712269" y="2063531"/>
              <a:ext cx="10546043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lvl="1" indent="-285750" algn="just">
                <a:buFont typeface="Arial" panose="020B0604020202020204" pitchFamily="34" charset="0"/>
                <a:buChar char="•"/>
              </a:pPr>
              <a:r>
                <a:rPr lang="eu-ES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Zerga Administrazioak </a:t>
              </a:r>
              <a:r>
                <a:rPr lang="eu-ES" dirty="0">
                  <a:solidFill>
                    <a:prstClr val="black"/>
                  </a:solidFill>
                  <a:cs typeface="Arial" panose="020B0604020202020204" pitchFamily="34" charset="0"/>
                </a:rPr>
                <a:t>fakturen hartzaileen esku jarriko du, Gipuzkoako Foru Aldundiaren egoitza elektronikoaren bidez, faktura edo dokumentu </a:t>
              </a:r>
              <a:r>
                <a:rPr lang="eu-ES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horiek jaulkitzen dituzten </a:t>
              </a:r>
              <a:r>
                <a:rPr lang="eu-ES" dirty="0">
                  <a:solidFill>
                    <a:prstClr val="black"/>
                  </a:solidFill>
                  <a:cs typeface="Arial" panose="020B0604020202020204" pitchFamily="34" charset="0"/>
                </a:rPr>
                <a:t>zergadunek </a:t>
              </a:r>
              <a:r>
                <a:rPr lang="eu-ES" dirty="0" err="1">
                  <a:solidFill>
                    <a:prstClr val="black"/>
                  </a:solidFill>
                  <a:cs typeface="Arial" panose="020B0604020202020204" pitchFamily="34" charset="0"/>
                </a:rPr>
                <a:t>TicketBAI</a:t>
              </a:r>
              <a:r>
                <a:rPr lang="eu-ES" dirty="0">
                  <a:solidFill>
                    <a:prstClr val="black"/>
                  </a:solidFill>
                  <a:cs typeface="Arial" panose="020B0604020202020204" pitchFamily="34" charset="0"/>
                </a:rPr>
                <a:t> sistemaren obligazioak bete dituzten jakiteko aukera. </a:t>
              </a:r>
            </a:p>
            <a:p>
              <a:pPr marL="742950" lvl="1" indent="-285750" algn="just">
                <a:buFont typeface="Arial" panose="020B0604020202020204" pitchFamily="34" charset="0"/>
                <a:buChar char="•"/>
              </a:pPr>
              <a:endParaRPr lang="eu-ES" dirty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marL="742950" lvl="1" indent="-285750" algn="just">
                <a:buFont typeface="Arial" panose="020B0604020202020204" pitchFamily="34" charset="0"/>
                <a:buChar char="•"/>
              </a:pPr>
              <a:endParaRPr lang="eu-ES" dirty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marL="742950" lvl="1" indent="-285750" algn="just">
                <a:buFont typeface="Arial" panose="020B0604020202020204" pitchFamily="34" charset="0"/>
                <a:buChar char="•"/>
              </a:pPr>
              <a:endParaRPr lang="eu-ES" dirty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marL="742950" lvl="1" indent="-285750" algn="just">
                <a:buFont typeface="Arial" panose="020B0604020202020204" pitchFamily="34" charset="0"/>
                <a:buChar char="•"/>
              </a:pPr>
              <a:endParaRPr lang="eu-ES" dirty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marL="742950" lvl="1" indent="-285750" algn="just">
                <a:buFont typeface="Arial" panose="020B0604020202020204" pitchFamily="34" charset="0"/>
                <a:buChar char="•"/>
              </a:pPr>
              <a:endParaRPr lang="eu-ES" dirty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marL="742950" lvl="1" indent="-285750" algn="just">
                <a:buFont typeface="Arial" panose="020B0604020202020204" pitchFamily="34" charset="0"/>
                <a:buChar char="•"/>
              </a:pPr>
              <a:endParaRPr lang="eu-ES" dirty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marL="742950" lvl="1" indent="-285750" algn="just">
                <a:buFont typeface="Arial" panose="020B0604020202020204" pitchFamily="34" charset="0"/>
                <a:buChar char="•"/>
              </a:pPr>
              <a:endParaRPr lang="eu-ES" dirty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marL="742950" lvl="1" indent="-285750" algn="just">
                <a:buFont typeface="Arial" panose="020B0604020202020204" pitchFamily="34" charset="0"/>
                <a:buChar char="•"/>
              </a:pPr>
              <a:endParaRPr lang="eu-ES" dirty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marL="742950" lvl="1" indent="-285750" algn="just">
                <a:buFont typeface="Arial" panose="020B0604020202020204" pitchFamily="34" charset="0"/>
                <a:buChar char="•"/>
              </a:pPr>
              <a:endParaRPr lang="eu-ES" dirty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marL="742950" lvl="1" indent="-285750" algn="just">
                <a:buFont typeface="Arial" panose="020B0604020202020204" pitchFamily="34" charset="0"/>
                <a:buChar char="•"/>
              </a:pPr>
              <a:endParaRPr lang="eu-ES" dirty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marL="742950" lvl="1" indent="-285750" algn="just">
                <a:buFont typeface="Arial" panose="020B0604020202020204" pitchFamily="34" charset="0"/>
                <a:buChar char="•"/>
              </a:pPr>
              <a:endParaRPr lang="eu-ES" dirty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marL="742950" lvl="1" indent="-285750" algn="just">
                <a:buFont typeface="Arial" panose="020B0604020202020204" pitchFamily="34" charset="0"/>
                <a:buChar char="•"/>
              </a:pPr>
              <a:endParaRPr lang="eu-ES" dirty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marL="742950" lvl="1" indent="-285750" algn="just">
                <a:buFont typeface="Arial" panose="020B0604020202020204" pitchFamily="34" charset="0"/>
                <a:buChar char="•"/>
              </a:pPr>
              <a:endParaRPr lang="es-ES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2" name="Picture 3" descr="C:\Users\GOROPERM\AppData\Local\Microsoft\Windows\Temporary Internet Files\Content.Outlook\RFEVTZF2\urdin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847" y="3756765"/>
              <a:ext cx="1643757" cy="1668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807" y="3554422"/>
            <a:ext cx="2042337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stuKoadroa 2"/>
          <p:cNvSpPr txBox="1"/>
          <p:nvPr/>
        </p:nvSpPr>
        <p:spPr>
          <a:xfrm>
            <a:off x="5880067" y="403204"/>
            <a:ext cx="537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u-ES" b="1" dirty="0">
                <a:solidFill>
                  <a:prstClr val="black"/>
                </a:solidFill>
                <a:cs typeface="Poppins" panose="00000500000000000000" pitchFamily="2" charset="0"/>
              </a:rPr>
              <a:t>NOLA FUNTZIONATZEN DU? </a:t>
            </a:r>
          </a:p>
        </p:txBody>
      </p:sp>
      <p:sp>
        <p:nvSpPr>
          <p:cNvPr id="4" name="TestuKoadroa 3"/>
          <p:cNvSpPr txBox="1"/>
          <p:nvPr/>
        </p:nvSpPr>
        <p:spPr>
          <a:xfrm>
            <a:off x="587375" y="1665288"/>
            <a:ext cx="7563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200" b="1" dirty="0">
                <a:solidFill>
                  <a:prstClr val="black"/>
                </a:solidFill>
                <a:cs typeface="Arial" panose="020B0604020202020204" pitchFamily="34" charset="0"/>
              </a:rPr>
              <a:t> 02 |  </a:t>
            </a:r>
            <a:r>
              <a:rPr lang="eu-E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Zer programa erabili dezaket?</a:t>
            </a:r>
            <a:endParaRPr lang="eu-ES" sz="2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estuKoadroa 4"/>
          <p:cNvSpPr txBox="1"/>
          <p:nvPr/>
        </p:nvSpPr>
        <p:spPr>
          <a:xfrm>
            <a:off x="11258312" y="403204"/>
            <a:ext cx="609600" cy="630942"/>
          </a:xfrm>
          <a:prstGeom prst="rect">
            <a:avLst/>
          </a:prstGeom>
          <a:solidFill>
            <a:srgbClr val="0047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u-ES" sz="3400" b="1">
                <a:solidFill>
                  <a:prstClr val="white"/>
                </a:solidFill>
                <a:cs typeface="Poppins" panose="00000500000000000000" pitchFamily="2" charset="0"/>
              </a:rPr>
              <a:t>2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645160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9DB02DC3-1C3E-4CA7-9EFA-6869C67E13C1}" type="slidenum">
              <a:rPr lang="es-ES" sz="16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9</a:t>
            </a:fld>
            <a:endParaRPr lang="es-ES" sz="160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0" name="TestuKoadroa 8"/>
          <p:cNvSpPr txBox="1"/>
          <p:nvPr/>
        </p:nvSpPr>
        <p:spPr>
          <a:xfrm>
            <a:off x="712269" y="2330030"/>
            <a:ext cx="1054604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u-ES" dirty="0">
                <a:solidFill>
                  <a:prstClr val="black"/>
                </a:solidFill>
                <a:cs typeface="Arial" panose="020B0604020202020204" pitchFamily="34" charset="0"/>
              </a:rPr>
              <a:t>Aurreko obligazioak betetzeko, zergadunek honako hauek </a:t>
            </a:r>
            <a:r>
              <a:rPr lang="eu-ES" b="1" dirty="0">
                <a:solidFill>
                  <a:prstClr val="black"/>
                </a:solidFill>
                <a:cs typeface="Arial" panose="020B0604020202020204" pitchFamily="34" charset="0"/>
              </a:rPr>
              <a:t>erabili </a:t>
            </a:r>
            <a:r>
              <a:rPr lang="eu-ES" dirty="0">
                <a:solidFill>
                  <a:prstClr val="black"/>
                </a:solidFill>
                <a:cs typeface="Arial" panose="020B0604020202020204" pitchFamily="34" charset="0"/>
              </a:rPr>
              <a:t>beharko dituzte:</a:t>
            </a:r>
          </a:p>
          <a:p>
            <a:pPr lvl="1" algn="just"/>
            <a:endParaRPr lang="es-E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800100" lvl="1" indent="-342900" algn="just">
              <a:buFont typeface="+mj-lt"/>
              <a:buAutoNum type="alphaLcParenR"/>
            </a:pPr>
            <a:r>
              <a:rPr lang="eu-ES" sz="2000" b="1" dirty="0" err="1">
                <a:solidFill>
                  <a:srgbClr val="0047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FakturaBAI</a:t>
            </a:r>
            <a:r>
              <a:rPr lang="eu-ES" sz="2000" b="1" dirty="0">
                <a:solidFill>
                  <a:srgbClr val="0047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Ogasunaren programa (dagoeneko </a:t>
            </a:r>
            <a:r>
              <a:rPr lang="eu-ES" sz="2000" b="1" dirty="0" err="1">
                <a:solidFill>
                  <a:srgbClr val="0047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ZERGABIDEAn</a:t>
            </a:r>
            <a:r>
              <a:rPr lang="eu-ES" sz="2000" b="1" dirty="0">
                <a:solidFill>
                  <a:srgbClr val="0047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jarrita dago)</a:t>
            </a:r>
          </a:p>
          <a:p>
            <a:pPr marL="800100" lvl="1" indent="-342900" algn="just">
              <a:buFont typeface="+mj-lt"/>
              <a:buAutoNum type="alphaLcParenR"/>
            </a:pPr>
            <a:endParaRPr lang="es-ES" sz="2000" b="1" dirty="0">
              <a:solidFill>
                <a:srgbClr val="0047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+mj-lt"/>
              <a:buAutoNum type="alphaLcParenR"/>
            </a:pPr>
            <a:r>
              <a:rPr lang="eu-ES" b="1" dirty="0" smtClean="0">
                <a:solidFill>
                  <a:prstClr val="black"/>
                </a:solidFill>
                <a:cs typeface="Arial" panose="020B0604020202020204" pitchFamily="34" charset="0"/>
              </a:rPr>
              <a:t>Norberaren softwarea, edo </a:t>
            </a:r>
            <a:r>
              <a:rPr lang="eu-ES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TicketBAI</a:t>
            </a:r>
            <a:r>
              <a:rPr lang="eu-ES" b="1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u-ES" b="1" dirty="0">
                <a:solidFill>
                  <a:prstClr val="black"/>
                </a:solidFill>
                <a:cs typeface="Arial" panose="020B0604020202020204" pitchFamily="34" charset="0"/>
              </a:rPr>
              <a:t>software bermatzailearen erregistroan </a:t>
            </a:r>
            <a:r>
              <a:rPr lang="eu-ES" dirty="0">
                <a:solidFill>
                  <a:prstClr val="black"/>
                </a:solidFill>
                <a:cs typeface="Arial" panose="020B0604020202020204" pitchFamily="34" charset="0"/>
              </a:rPr>
              <a:t>inskribatuta dagoen </a:t>
            </a:r>
            <a:r>
              <a:rPr lang="eu-ES" b="1" dirty="0">
                <a:solidFill>
                  <a:prstClr val="black"/>
                </a:solidFill>
                <a:cs typeface="Arial" panose="020B0604020202020204" pitchFamily="34" charset="0"/>
              </a:rPr>
              <a:t>software</a:t>
            </a:r>
            <a:r>
              <a:rPr lang="eu-ES" dirty="0">
                <a:solidFill>
                  <a:prstClr val="black"/>
                </a:solidFill>
                <a:cs typeface="Arial" panose="020B0604020202020204" pitchFamily="34" charset="0"/>
              </a:rPr>
              <a:t> bat. Erregistro horretan inskribatuta </a:t>
            </a:r>
            <a:r>
              <a:rPr lang="eu-ES" dirty="0" smtClean="0">
                <a:solidFill>
                  <a:prstClr val="black"/>
                </a:solidFill>
                <a:cs typeface="Arial" panose="020B0604020202020204" pitchFamily="34" charset="0"/>
              </a:rPr>
              <a:t>dagoen </a:t>
            </a:r>
            <a:r>
              <a:rPr lang="eu-ES" dirty="0">
                <a:solidFill>
                  <a:prstClr val="black"/>
                </a:solidFill>
                <a:cs typeface="Arial" panose="020B0604020202020204" pitchFamily="34" charset="0"/>
              </a:rPr>
              <a:t>eta erantzukizunpeko adierazpena sinatu duen pertsona edo entitate batek </a:t>
            </a:r>
            <a:r>
              <a:rPr lang="eu-ES" dirty="0" smtClean="0">
                <a:solidFill>
                  <a:prstClr val="black"/>
                </a:solidFill>
                <a:cs typeface="Arial" panose="020B0604020202020204" pitchFamily="34" charset="0"/>
              </a:rPr>
              <a:t>garatua behar du izan softwareak.</a:t>
            </a:r>
          </a:p>
          <a:p>
            <a:pPr marL="800100" lvl="1" indent="-342900" algn="just">
              <a:buFont typeface="+mj-lt"/>
              <a:buAutoNum type="alphaLcParenR"/>
            </a:pPr>
            <a:endParaRPr lang="eu-E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algn="just"/>
            <a:r>
              <a:rPr lang="eu-ES" dirty="0" smtClean="0">
                <a:solidFill>
                  <a:prstClr val="black"/>
                </a:solidFill>
                <a:cs typeface="Arial" panose="020B0604020202020204" pitchFamily="34" charset="0"/>
              </a:rPr>
              <a:t>Bateragarriak dira: fakturak hainbat sistema erabilita bidali ditzaket.</a:t>
            </a:r>
            <a:endParaRPr lang="eu-ES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lvl="1" algn="just"/>
            <a:endParaRPr lang="eu-E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algn="just"/>
            <a:endParaRPr lang="es-E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24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ga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ga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ga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ga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ga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ga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ga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ga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ga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ga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ga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ga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ga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ga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8414</TotalTime>
  <Words>911</Words>
  <Application>Microsoft Office PowerPoint</Application>
  <PresentationFormat>Personalizado</PresentationFormat>
  <Paragraphs>257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13</vt:i4>
      </vt:variant>
      <vt:variant>
        <vt:lpstr>Títulos de diapositiva</vt:lpstr>
      </vt:variant>
      <vt:variant>
        <vt:i4>18</vt:i4>
      </vt:variant>
    </vt:vector>
  </HeadingPairs>
  <TitlesOfParts>
    <vt:vector size="31" baseType="lpstr">
      <vt:lpstr>Office gaia</vt:lpstr>
      <vt:lpstr>1_Office gaia</vt:lpstr>
      <vt:lpstr>2_Office gaia</vt:lpstr>
      <vt:lpstr>3_Office gaia</vt:lpstr>
      <vt:lpstr>4_Office gaia</vt:lpstr>
      <vt:lpstr>5_Office gaia</vt:lpstr>
      <vt:lpstr>6_Office gaia</vt:lpstr>
      <vt:lpstr>7_Office gaia</vt:lpstr>
      <vt:lpstr>8_Office gaia</vt:lpstr>
      <vt:lpstr>9_Office gaia</vt:lpstr>
      <vt:lpstr>10_Office gaia</vt:lpstr>
      <vt:lpstr>11_Office gaia</vt:lpstr>
      <vt:lpstr>12_Office gaia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IZFE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aurkezpena</dc:title>
  <dc:creator>ARAMBARRI ALBERDI, Aitor</dc:creator>
  <cp:lastModifiedBy>GOROSTIDI PEREZ, M. Jesús</cp:lastModifiedBy>
  <cp:revision>578</cp:revision>
  <cp:lastPrinted>2021-06-24T13:30:57Z</cp:lastPrinted>
  <dcterms:created xsi:type="dcterms:W3CDTF">2020-05-28T07:21:39Z</dcterms:created>
  <dcterms:modified xsi:type="dcterms:W3CDTF">2021-07-01T09:22:38Z</dcterms:modified>
</cp:coreProperties>
</file>